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Playfair Display"/>
      <p:regular r:id="rId18"/>
    </p:embeddedFont>
    <p:embeddedFont>
      <p:font typeface="Playfair Display"/>
      <p:regular r:id="rId19"/>
    </p:embeddedFont>
    <p:embeddedFont>
      <p:font typeface="Playfair Display"/>
      <p:regular r:id="rId20"/>
    </p:embeddedFont>
    <p:embeddedFont>
      <p:font typeface="Playfair Display"/>
      <p:regular r:id="rId21"/>
    </p:embeddedFont>
    <p:embeddedFont>
      <p:font typeface="Open Sans"/>
      <p:regular r:id="rId22"/>
    </p:embeddedFont>
    <p:embeddedFont>
      <p:font typeface="Open Sans"/>
      <p:regular r:id="rId23"/>
    </p:embeddedFont>
    <p:embeddedFont>
      <p:font typeface="Open Sans"/>
      <p:regular r:id="rId24"/>
    </p:embeddedFont>
    <p:embeddedFont>
      <p:font typeface="Open Sans"/>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49172"/>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101014"/>
                </a:solidFill>
                <a:latin typeface="Playfair Display Bold" pitchFamily="34" charset="0"/>
                <a:ea typeface="Playfair Display Bold" pitchFamily="34" charset="-122"/>
                <a:cs typeface="Playfair Display Bold" pitchFamily="34" charset="-120"/>
              </a:rPr>
              <a:t>HTTPS, TLS, SSL: Securing the Digital World</a:t>
            </a:r>
            <a:endParaRPr lang="en-US" sz="3900" dirty="0"/>
          </a:p>
        </p:txBody>
      </p:sp>
      <p:sp>
        <p:nvSpPr>
          <p:cNvPr id="4" name="Text 1"/>
          <p:cNvSpPr/>
          <p:nvPr/>
        </p:nvSpPr>
        <p:spPr>
          <a:xfrm>
            <a:off x="6280190" y="3486983"/>
            <a:ext cx="7556421" cy="2222778"/>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In today's interconnected world, the security and privacy of online interactions are paramount. This presentation delves into the foundational protocols—HTTPS, TLS, and SSL—that underpin a secure digital environment. With over 95% of all web traffic encrypted as of late 2023, understanding these technologies is crucial for data integrity, fostering user trust, and even optimizing search engine performance. Join us as we explore their evolution, functionality, and critical importance in safeguarding your digital presence.</a:t>
            </a:r>
            <a:endParaRPr lang="en-US" sz="1550" dirty="0"/>
          </a:p>
        </p:txBody>
      </p:sp>
      <p:sp>
        <p:nvSpPr>
          <p:cNvPr id="5" name="Shape 2"/>
          <p:cNvSpPr/>
          <p:nvPr/>
        </p:nvSpPr>
        <p:spPr>
          <a:xfrm>
            <a:off x="6280190" y="5947886"/>
            <a:ext cx="317540" cy="317540"/>
          </a:xfrm>
          <a:prstGeom prst="roundRect">
            <a:avLst>
              <a:gd name="adj" fmla="val 28793492"/>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5955506"/>
            <a:ext cx="302300" cy="302300"/>
          </a:xfrm>
          <a:prstGeom prst="rect">
            <a:avLst/>
          </a:prstGeom>
        </p:spPr>
      </p:pic>
      <p:sp>
        <p:nvSpPr>
          <p:cNvPr id="7" name="Text 3"/>
          <p:cNvSpPr/>
          <p:nvPr/>
        </p:nvSpPr>
        <p:spPr>
          <a:xfrm>
            <a:off x="6696908" y="5933003"/>
            <a:ext cx="2855476" cy="347305"/>
          </a:xfrm>
          <a:prstGeom prst="rect">
            <a:avLst/>
          </a:prstGeom>
          <a:noFill/>
          <a:ln/>
        </p:spPr>
        <p:txBody>
          <a:bodyPr wrap="none" lIns="0" tIns="0" rIns="0" bIns="0" rtlCol="0" anchor="t"/>
          <a:lstStyle/>
          <a:p>
            <a:pPr algn="l" indent="0" marL="0">
              <a:lnSpc>
                <a:spcPts val="2700"/>
              </a:lnSpc>
              <a:buNone/>
            </a:pPr>
            <a:r>
              <a:rPr lang="en-US" sz="1950" b="1" dirty="0">
                <a:solidFill>
                  <a:srgbClr val="39393C"/>
                </a:solidFill>
                <a:latin typeface="Open Sans Bold" pitchFamily="34" charset="0"/>
                <a:ea typeface="Open Sans Bold" pitchFamily="34" charset="-122"/>
                <a:cs typeface="Open Sans Bold" pitchFamily="34" charset="-120"/>
              </a:rPr>
              <a:t>by Abdullah Nooristani</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90907" y="406241"/>
            <a:ext cx="6318647" cy="461605"/>
          </a:xfrm>
          <a:prstGeom prst="rect">
            <a:avLst/>
          </a:prstGeom>
          <a:noFill/>
          <a:ln/>
        </p:spPr>
        <p:txBody>
          <a:bodyPr wrap="none" lIns="0" tIns="0" rIns="0" bIns="0" rtlCol="0" anchor="t"/>
          <a:lstStyle/>
          <a:p>
            <a:pPr algn="l" indent="0" marL="0">
              <a:lnSpc>
                <a:spcPts val="3600"/>
              </a:lnSpc>
              <a:buNone/>
            </a:pPr>
            <a:r>
              <a:rPr lang="en-US" sz="2900" b="1" dirty="0">
                <a:solidFill>
                  <a:srgbClr val="101014"/>
                </a:solidFill>
                <a:latin typeface="Playfair Display Bold" pitchFamily="34" charset="0"/>
                <a:ea typeface="Playfair Display Bold" pitchFamily="34" charset="-122"/>
                <a:cs typeface="Playfair Display Bold" pitchFamily="34" charset="-120"/>
              </a:rPr>
              <a:t>Implementing HTTPS: Best Practices</a:t>
            </a:r>
            <a:endParaRPr lang="en-US" sz="2900" dirty="0"/>
          </a:p>
        </p:txBody>
      </p:sp>
      <p:pic>
        <p:nvPicPr>
          <p:cNvPr id="3" name="Image 0" descr="preencoded.png">    </p:cNvPr>
          <p:cNvPicPr>
            <a:picLocks noChangeAspect="1"/>
          </p:cNvPicPr>
          <p:nvPr/>
        </p:nvPicPr>
        <p:blipFill>
          <a:blip r:embed="rId1"/>
          <a:stretch>
            <a:fillRect/>
          </a:stretch>
        </p:blipFill>
        <p:spPr>
          <a:xfrm>
            <a:off x="590907" y="1255633"/>
            <a:ext cx="6544151" cy="6544151"/>
          </a:xfrm>
          <a:prstGeom prst="rect">
            <a:avLst/>
          </a:prstGeom>
        </p:spPr>
      </p:pic>
      <p:sp>
        <p:nvSpPr>
          <p:cNvPr id="4" name="Shape 1"/>
          <p:cNvSpPr/>
          <p:nvPr/>
        </p:nvSpPr>
        <p:spPr>
          <a:xfrm>
            <a:off x="7502962" y="1255633"/>
            <a:ext cx="332423" cy="332423"/>
          </a:xfrm>
          <a:prstGeom prst="roundRect">
            <a:avLst>
              <a:gd name="adj" fmla="val 6667"/>
            </a:avLst>
          </a:prstGeom>
          <a:solidFill>
            <a:srgbClr val="E0E0EC"/>
          </a:solidFill>
          <a:ln/>
        </p:spPr>
      </p:sp>
      <p:sp>
        <p:nvSpPr>
          <p:cNvPr id="5" name="Text 2"/>
          <p:cNvSpPr/>
          <p:nvPr/>
        </p:nvSpPr>
        <p:spPr>
          <a:xfrm>
            <a:off x="7558385" y="1283375"/>
            <a:ext cx="221575" cy="276939"/>
          </a:xfrm>
          <a:prstGeom prst="rect">
            <a:avLst/>
          </a:prstGeom>
          <a:noFill/>
          <a:ln/>
        </p:spPr>
        <p:txBody>
          <a:bodyPr wrap="none" lIns="0" tIns="0" rIns="0" bIns="0" rtlCol="0" anchor="t"/>
          <a:lstStyle/>
          <a:p>
            <a:pPr algn="ctr" indent="0" marL="0">
              <a:lnSpc>
                <a:spcPts val="1700"/>
              </a:lnSpc>
              <a:buNone/>
            </a:pPr>
            <a:r>
              <a:rPr lang="en-US" sz="1700" b="1" dirty="0">
                <a:solidFill>
                  <a:srgbClr val="39393C"/>
                </a:solidFill>
                <a:latin typeface="Playfair Display Bold" pitchFamily="34" charset="0"/>
                <a:ea typeface="Playfair Display Bold" pitchFamily="34" charset="-122"/>
                <a:cs typeface="Playfair Display Bold" pitchFamily="34" charset="-120"/>
              </a:rPr>
              <a:t>1</a:t>
            </a:r>
            <a:endParaRPr lang="en-US" sz="1700" dirty="0"/>
          </a:p>
        </p:txBody>
      </p:sp>
      <p:sp>
        <p:nvSpPr>
          <p:cNvPr id="6" name="Text 3"/>
          <p:cNvSpPr/>
          <p:nvPr/>
        </p:nvSpPr>
        <p:spPr>
          <a:xfrm>
            <a:off x="7983022" y="1306354"/>
            <a:ext cx="2048589" cy="230743"/>
          </a:xfrm>
          <a:prstGeom prst="rect">
            <a:avLst/>
          </a:prstGeom>
          <a:noFill/>
          <a:ln/>
        </p:spPr>
        <p:txBody>
          <a:bodyPr wrap="none" lIns="0" tIns="0" rIns="0" bIns="0" rtlCol="0" anchor="t"/>
          <a:lstStyle/>
          <a:p>
            <a:pPr algn="l" indent="0" marL="0">
              <a:lnSpc>
                <a:spcPts val="1800"/>
              </a:lnSpc>
              <a:buNone/>
            </a:pPr>
            <a:r>
              <a:rPr lang="en-US" sz="1450" b="1" dirty="0">
                <a:solidFill>
                  <a:srgbClr val="39393C"/>
                </a:solidFill>
                <a:latin typeface="Playfair Display Bold" pitchFamily="34" charset="0"/>
                <a:ea typeface="Playfair Display Bold" pitchFamily="34" charset="-122"/>
                <a:cs typeface="Playfair Display Bold" pitchFamily="34" charset="-120"/>
              </a:rPr>
              <a:t>Obtain a TLS Certificate</a:t>
            </a:r>
            <a:endParaRPr lang="en-US" sz="1450" dirty="0"/>
          </a:p>
        </p:txBody>
      </p:sp>
      <p:sp>
        <p:nvSpPr>
          <p:cNvPr id="7" name="Text 4"/>
          <p:cNvSpPr/>
          <p:nvPr/>
        </p:nvSpPr>
        <p:spPr>
          <a:xfrm>
            <a:off x="7983022" y="1684734"/>
            <a:ext cx="6064091" cy="709017"/>
          </a:xfrm>
          <a:prstGeom prst="rect">
            <a:avLst/>
          </a:prstGeom>
          <a:noFill/>
          <a:ln/>
        </p:spPr>
        <p:txBody>
          <a:bodyPr wrap="square" lIns="0" tIns="0" rIns="0" bIns="0" rtlCol="0" anchor="t"/>
          <a:lstStyle/>
          <a:p>
            <a:pPr algn="l" indent="0" marL="0">
              <a:lnSpc>
                <a:spcPts val="1850"/>
              </a:lnSpc>
              <a:buNone/>
            </a:pPr>
            <a:r>
              <a:rPr lang="en-US" sz="1150" dirty="0">
                <a:solidFill>
                  <a:srgbClr val="39393C"/>
                </a:solidFill>
                <a:latin typeface="Open Sans" pitchFamily="34" charset="0"/>
                <a:ea typeface="Open Sans" pitchFamily="34" charset="-122"/>
                <a:cs typeface="Open Sans" pitchFamily="34" charset="-120"/>
              </a:rPr>
              <a:t>Acquire a certificate from a trusted Certificate Authority (CA). Options range from Domain Validation (DV), Organization Validation (OV), to the more stringent Extended Validation (EV) certificates.</a:t>
            </a:r>
            <a:endParaRPr lang="en-US" sz="1150" dirty="0"/>
          </a:p>
        </p:txBody>
      </p:sp>
      <p:sp>
        <p:nvSpPr>
          <p:cNvPr id="8" name="Shape 5"/>
          <p:cNvSpPr/>
          <p:nvPr/>
        </p:nvSpPr>
        <p:spPr>
          <a:xfrm>
            <a:off x="7502962" y="2689146"/>
            <a:ext cx="332423" cy="332423"/>
          </a:xfrm>
          <a:prstGeom prst="roundRect">
            <a:avLst>
              <a:gd name="adj" fmla="val 6667"/>
            </a:avLst>
          </a:prstGeom>
          <a:solidFill>
            <a:srgbClr val="E0E0EC"/>
          </a:solidFill>
          <a:ln/>
        </p:spPr>
      </p:sp>
      <p:sp>
        <p:nvSpPr>
          <p:cNvPr id="9" name="Text 6"/>
          <p:cNvSpPr/>
          <p:nvPr/>
        </p:nvSpPr>
        <p:spPr>
          <a:xfrm>
            <a:off x="7558385" y="2716887"/>
            <a:ext cx="221575" cy="276939"/>
          </a:xfrm>
          <a:prstGeom prst="rect">
            <a:avLst/>
          </a:prstGeom>
          <a:noFill/>
          <a:ln/>
        </p:spPr>
        <p:txBody>
          <a:bodyPr wrap="none" lIns="0" tIns="0" rIns="0" bIns="0" rtlCol="0" anchor="t"/>
          <a:lstStyle/>
          <a:p>
            <a:pPr algn="ctr" indent="0" marL="0">
              <a:lnSpc>
                <a:spcPts val="1700"/>
              </a:lnSpc>
              <a:buNone/>
            </a:pPr>
            <a:r>
              <a:rPr lang="en-US" sz="1700" b="1" dirty="0">
                <a:solidFill>
                  <a:srgbClr val="39393C"/>
                </a:solidFill>
                <a:latin typeface="Playfair Display Bold" pitchFamily="34" charset="0"/>
                <a:ea typeface="Playfair Display Bold" pitchFamily="34" charset="-122"/>
                <a:cs typeface="Playfair Display Bold" pitchFamily="34" charset="-120"/>
              </a:rPr>
              <a:t>2</a:t>
            </a:r>
            <a:endParaRPr lang="en-US" sz="1700" dirty="0"/>
          </a:p>
        </p:txBody>
      </p:sp>
      <p:sp>
        <p:nvSpPr>
          <p:cNvPr id="10" name="Text 7"/>
          <p:cNvSpPr/>
          <p:nvPr/>
        </p:nvSpPr>
        <p:spPr>
          <a:xfrm>
            <a:off x="7983022" y="2739866"/>
            <a:ext cx="2409825" cy="230743"/>
          </a:xfrm>
          <a:prstGeom prst="rect">
            <a:avLst/>
          </a:prstGeom>
          <a:noFill/>
          <a:ln/>
        </p:spPr>
        <p:txBody>
          <a:bodyPr wrap="none" lIns="0" tIns="0" rIns="0" bIns="0" rtlCol="0" anchor="t"/>
          <a:lstStyle/>
          <a:p>
            <a:pPr algn="l" indent="0" marL="0">
              <a:lnSpc>
                <a:spcPts val="1800"/>
              </a:lnSpc>
              <a:buNone/>
            </a:pPr>
            <a:r>
              <a:rPr lang="en-US" sz="1450" b="1" dirty="0">
                <a:solidFill>
                  <a:srgbClr val="39393C"/>
                </a:solidFill>
                <a:latin typeface="Playfair Display Bold" pitchFamily="34" charset="0"/>
                <a:ea typeface="Playfair Display Bold" pitchFamily="34" charset="-122"/>
                <a:cs typeface="Playfair Display Bold" pitchFamily="34" charset="-120"/>
              </a:rPr>
              <a:t>Configure Server for HTTPS</a:t>
            </a:r>
            <a:endParaRPr lang="en-US" sz="1450" dirty="0"/>
          </a:p>
        </p:txBody>
      </p:sp>
      <p:sp>
        <p:nvSpPr>
          <p:cNvPr id="11" name="Text 8"/>
          <p:cNvSpPr/>
          <p:nvPr/>
        </p:nvSpPr>
        <p:spPr>
          <a:xfrm>
            <a:off x="7983022" y="3118247"/>
            <a:ext cx="6064091" cy="472678"/>
          </a:xfrm>
          <a:prstGeom prst="rect">
            <a:avLst/>
          </a:prstGeom>
          <a:noFill/>
          <a:ln/>
        </p:spPr>
        <p:txBody>
          <a:bodyPr wrap="square" lIns="0" tIns="0" rIns="0" bIns="0" rtlCol="0" anchor="t"/>
          <a:lstStyle/>
          <a:p>
            <a:pPr algn="l" indent="0" marL="0">
              <a:lnSpc>
                <a:spcPts val="1850"/>
              </a:lnSpc>
              <a:buNone/>
            </a:pPr>
            <a:r>
              <a:rPr lang="en-US" sz="1150" dirty="0">
                <a:solidFill>
                  <a:srgbClr val="39393C"/>
                </a:solidFill>
                <a:latin typeface="Open Sans" pitchFamily="34" charset="0"/>
                <a:ea typeface="Open Sans" pitchFamily="34" charset="-122"/>
                <a:cs typeface="Open Sans" pitchFamily="34" charset="-120"/>
              </a:rPr>
              <a:t>Properly configure your web server software, such as Apache, Nginx, or IIS, to serve content securely over HTTPS, specifying the certificate paths.</a:t>
            </a:r>
            <a:endParaRPr lang="en-US" sz="1150" dirty="0"/>
          </a:p>
        </p:txBody>
      </p:sp>
      <p:sp>
        <p:nvSpPr>
          <p:cNvPr id="12" name="Shape 9"/>
          <p:cNvSpPr/>
          <p:nvPr/>
        </p:nvSpPr>
        <p:spPr>
          <a:xfrm>
            <a:off x="7502962" y="3886319"/>
            <a:ext cx="332423" cy="332423"/>
          </a:xfrm>
          <a:prstGeom prst="roundRect">
            <a:avLst>
              <a:gd name="adj" fmla="val 6667"/>
            </a:avLst>
          </a:prstGeom>
          <a:solidFill>
            <a:srgbClr val="E0E0EC"/>
          </a:solidFill>
          <a:ln/>
        </p:spPr>
      </p:sp>
      <p:sp>
        <p:nvSpPr>
          <p:cNvPr id="13" name="Text 10"/>
          <p:cNvSpPr/>
          <p:nvPr/>
        </p:nvSpPr>
        <p:spPr>
          <a:xfrm>
            <a:off x="7558385" y="3914061"/>
            <a:ext cx="221575" cy="276939"/>
          </a:xfrm>
          <a:prstGeom prst="rect">
            <a:avLst/>
          </a:prstGeom>
          <a:noFill/>
          <a:ln/>
        </p:spPr>
        <p:txBody>
          <a:bodyPr wrap="none" lIns="0" tIns="0" rIns="0" bIns="0" rtlCol="0" anchor="t"/>
          <a:lstStyle/>
          <a:p>
            <a:pPr algn="ctr" indent="0" marL="0">
              <a:lnSpc>
                <a:spcPts val="1700"/>
              </a:lnSpc>
              <a:buNone/>
            </a:pPr>
            <a:r>
              <a:rPr lang="en-US" sz="1700" b="1" dirty="0">
                <a:solidFill>
                  <a:srgbClr val="39393C"/>
                </a:solidFill>
                <a:latin typeface="Playfair Display Bold" pitchFamily="34" charset="0"/>
                <a:ea typeface="Playfair Display Bold" pitchFamily="34" charset="-122"/>
                <a:cs typeface="Playfair Display Bold" pitchFamily="34" charset="-120"/>
              </a:rPr>
              <a:t>3</a:t>
            </a:r>
            <a:endParaRPr lang="en-US" sz="1700" dirty="0"/>
          </a:p>
        </p:txBody>
      </p:sp>
      <p:sp>
        <p:nvSpPr>
          <p:cNvPr id="14" name="Text 11"/>
          <p:cNvSpPr/>
          <p:nvPr/>
        </p:nvSpPr>
        <p:spPr>
          <a:xfrm>
            <a:off x="7983022" y="3937040"/>
            <a:ext cx="2144078" cy="230743"/>
          </a:xfrm>
          <a:prstGeom prst="rect">
            <a:avLst/>
          </a:prstGeom>
          <a:noFill/>
          <a:ln/>
        </p:spPr>
        <p:txBody>
          <a:bodyPr wrap="none" lIns="0" tIns="0" rIns="0" bIns="0" rtlCol="0" anchor="t"/>
          <a:lstStyle/>
          <a:p>
            <a:pPr algn="l" indent="0" marL="0">
              <a:lnSpc>
                <a:spcPts val="1800"/>
              </a:lnSpc>
              <a:buNone/>
            </a:pPr>
            <a:r>
              <a:rPr lang="en-US" sz="1450" b="1" dirty="0">
                <a:solidFill>
                  <a:srgbClr val="39393C"/>
                </a:solidFill>
                <a:latin typeface="Playfair Display Bold" pitchFamily="34" charset="0"/>
                <a:ea typeface="Playfair Display Bold" pitchFamily="34" charset="-122"/>
                <a:cs typeface="Playfair Display Bold" pitchFamily="34" charset="-120"/>
              </a:rPr>
              <a:t>Redirect HTTP to HTTPS</a:t>
            </a:r>
            <a:endParaRPr lang="en-US" sz="1450" dirty="0"/>
          </a:p>
        </p:txBody>
      </p:sp>
      <p:sp>
        <p:nvSpPr>
          <p:cNvPr id="15" name="Text 12"/>
          <p:cNvSpPr/>
          <p:nvPr/>
        </p:nvSpPr>
        <p:spPr>
          <a:xfrm>
            <a:off x="7983022" y="4315420"/>
            <a:ext cx="6064091" cy="472678"/>
          </a:xfrm>
          <a:prstGeom prst="rect">
            <a:avLst/>
          </a:prstGeom>
          <a:noFill/>
          <a:ln/>
        </p:spPr>
        <p:txBody>
          <a:bodyPr wrap="square" lIns="0" tIns="0" rIns="0" bIns="0" rtlCol="0" anchor="t"/>
          <a:lstStyle/>
          <a:p>
            <a:pPr algn="l" indent="0" marL="0">
              <a:lnSpc>
                <a:spcPts val="1850"/>
              </a:lnSpc>
              <a:buNone/>
            </a:pPr>
            <a:r>
              <a:rPr lang="en-US" sz="1150" dirty="0">
                <a:solidFill>
                  <a:srgbClr val="39393C"/>
                </a:solidFill>
                <a:latin typeface="Open Sans" pitchFamily="34" charset="0"/>
                <a:ea typeface="Open Sans" pitchFamily="34" charset="-122"/>
                <a:cs typeface="Open Sans" pitchFamily="34" charset="-120"/>
              </a:rPr>
              <a:t>Implement 301 (Permanent) redirects on your server. This ensures all incoming HTTP traffic is automatically and securely rerouted to the HTTPS version of your site.</a:t>
            </a:r>
            <a:endParaRPr lang="en-US" sz="1150" dirty="0"/>
          </a:p>
        </p:txBody>
      </p:sp>
      <p:sp>
        <p:nvSpPr>
          <p:cNvPr id="16" name="Shape 13"/>
          <p:cNvSpPr/>
          <p:nvPr/>
        </p:nvSpPr>
        <p:spPr>
          <a:xfrm>
            <a:off x="7502962" y="5083493"/>
            <a:ext cx="332423" cy="332423"/>
          </a:xfrm>
          <a:prstGeom prst="roundRect">
            <a:avLst>
              <a:gd name="adj" fmla="val 6667"/>
            </a:avLst>
          </a:prstGeom>
          <a:solidFill>
            <a:srgbClr val="E0E0EC"/>
          </a:solidFill>
          <a:ln/>
        </p:spPr>
      </p:sp>
      <p:sp>
        <p:nvSpPr>
          <p:cNvPr id="17" name="Text 14"/>
          <p:cNvSpPr/>
          <p:nvPr/>
        </p:nvSpPr>
        <p:spPr>
          <a:xfrm>
            <a:off x="7558385" y="5111234"/>
            <a:ext cx="221575" cy="276939"/>
          </a:xfrm>
          <a:prstGeom prst="rect">
            <a:avLst/>
          </a:prstGeom>
          <a:noFill/>
          <a:ln/>
        </p:spPr>
        <p:txBody>
          <a:bodyPr wrap="none" lIns="0" tIns="0" rIns="0" bIns="0" rtlCol="0" anchor="t"/>
          <a:lstStyle/>
          <a:p>
            <a:pPr algn="ctr" indent="0" marL="0">
              <a:lnSpc>
                <a:spcPts val="1700"/>
              </a:lnSpc>
              <a:buNone/>
            </a:pPr>
            <a:r>
              <a:rPr lang="en-US" sz="1700" b="1" dirty="0">
                <a:solidFill>
                  <a:srgbClr val="39393C"/>
                </a:solidFill>
                <a:latin typeface="Playfair Display Bold" pitchFamily="34" charset="0"/>
                <a:ea typeface="Playfair Display Bold" pitchFamily="34" charset="-122"/>
                <a:cs typeface="Playfair Display Bold" pitchFamily="34" charset="-120"/>
              </a:rPr>
              <a:t>4</a:t>
            </a:r>
            <a:endParaRPr lang="en-US" sz="1700" dirty="0"/>
          </a:p>
        </p:txBody>
      </p:sp>
      <p:sp>
        <p:nvSpPr>
          <p:cNvPr id="18" name="Text 15"/>
          <p:cNvSpPr/>
          <p:nvPr/>
        </p:nvSpPr>
        <p:spPr>
          <a:xfrm>
            <a:off x="7983022" y="5134213"/>
            <a:ext cx="4300418" cy="230743"/>
          </a:xfrm>
          <a:prstGeom prst="rect">
            <a:avLst/>
          </a:prstGeom>
          <a:noFill/>
          <a:ln/>
        </p:spPr>
        <p:txBody>
          <a:bodyPr wrap="none" lIns="0" tIns="0" rIns="0" bIns="0" rtlCol="0" anchor="t"/>
          <a:lstStyle/>
          <a:p>
            <a:pPr algn="l" indent="0" marL="0">
              <a:lnSpc>
                <a:spcPts val="1800"/>
              </a:lnSpc>
              <a:buNone/>
            </a:pPr>
            <a:r>
              <a:rPr lang="en-US" sz="1450" b="1" dirty="0">
                <a:solidFill>
                  <a:srgbClr val="39393C"/>
                </a:solidFill>
                <a:latin typeface="Playfair Display Bold" pitchFamily="34" charset="0"/>
                <a:ea typeface="Playfair Display Bold" pitchFamily="34" charset="-122"/>
                <a:cs typeface="Playfair Display Bold" pitchFamily="34" charset="-120"/>
              </a:rPr>
              <a:t>Implement HSTS (HTTP Strict Transport Security)</a:t>
            </a:r>
            <a:endParaRPr lang="en-US" sz="1450" dirty="0"/>
          </a:p>
        </p:txBody>
      </p:sp>
      <p:sp>
        <p:nvSpPr>
          <p:cNvPr id="19" name="Text 16"/>
          <p:cNvSpPr/>
          <p:nvPr/>
        </p:nvSpPr>
        <p:spPr>
          <a:xfrm>
            <a:off x="7983022" y="5512594"/>
            <a:ext cx="6064091" cy="472678"/>
          </a:xfrm>
          <a:prstGeom prst="rect">
            <a:avLst/>
          </a:prstGeom>
          <a:noFill/>
          <a:ln/>
        </p:spPr>
        <p:txBody>
          <a:bodyPr wrap="square" lIns="0" tIns="0" rIns="0" bIns="0" rtlCol="0" anchor="t"/>
          <a:lstStyle/>
          <a:p>
            <a:pPr algn="l" indent="0" marL="0">
              <a:lnSpc>
                <a:spcPts val="1850"/>
              </a:lnSpc>
              <a:buNone/>
            </a:pPr>
            <a:r>
              <a:rPr lang="en-US" sz="1150" dirty="0">
                <a:solidFill>
                  <a:srgbClr val="39393C"/>
                </a:solidFill>
                <a:latin typeface="Open Sans" pitchFamily="34" charset="0"/>
                <a:ea typeface="Open Sans" pitchFamily="34" charset="-122"/>
                <a:cs typeface="Open Sans" pitchFamily="34" charset="-120"/>
              </a:rPr>
              <a:t>HSTS is a security policy that forces browsers to only communicate with your website over HTTPS, even if a user types HTTP in the URL.</a:t>
            </a:r>
            <a:endParaRPr lang="en-US" sz="1150" dirty="0"/>
          </a:p>
        </p:txBody>
      </p:sp>
      <p:sp>
        <p:nvSpPr>
          <p:cNvPr id="20" name="Shape 17"/>
          <p:cNvSpPr/>
          <p:nvPr/>
        </p:nvSpPr>
        <p:spPr>
          <a:xfrm>
            <a:off x="7502962" y="6280666"/>
            <a:ext cx="332423" cy="332423"/>
          </a:xfrm>
          <a:prstGeom prst="roundRect">
            <a:avLst>
              <a:gd name="adj" fmla="val 6667"/>
            </a:avLst>
          </a:prstGeom>
          <a:solidFill>
            <a:srgbClr val="E0E0EC"/>
          </a:solidFill>
          <a:ln/>
        </p:spPr>
      </p:sp>
      <p:sp>
        <p:nvSpPr>
          <p:cNvPr id="21" name="Text 18"/>
          <p:cNvSpPr/>
          <p:nvPr/>
        </p:nvSpPr>
        <p:spPr>
          <a:xfrm>
            <a:off x="7558385" y="6308408"/>
            <a:ext cx="221575" cy="276939"/>
          </a:xfrm>
          <a:prstGeom prst="rect">
            <a:avLst/>
          </a:prstGeom>
          <a:noFill/>
          <a:ln/>
        </p:spPr>
        <p:txBody>
          <a:bodyPr wrap="none" lIns="0" tIns="0" rIns="0" bIns="0" rtlCol="0" anchor="t"/>
          <a:lstStyle/>
          <a:p>
            <a:pPr algn="ctr" indent="0" marL="0">
              <a:lnSpc>
                <a:spcPts val="1700"/>
              </a:lnSpc>
              <a:buNone/>
            </a:pPr>
            <a:r>
              <a:rPr lang="en-US" sz="1700" b="1" dirty="0">
                <a:solidFill>
                  <a:srgbClr val="39393C"/>
                </a:solidFill>
                <a:latin typeface="Playfair Display Bold" pitchFamily="34" charset="0"/>
                <a:ea typeface="Playfair Display Bold" pitchFamily="34" charset="-122"/>
                <a:cs typeface="Playfair Display Bold" pitchFamily="34" charset="-120"/>
              </a:rPr>
              <a:t>5</a:t>
            </a:r>
            <a:endParaRPr lang="en-US" sz="1700" dirty="0"/>
          </a:p>
        </p:txBody>
      </p:sp>
      <p:sp>
        <p:nvSpPr>
          <p:cNvPr id="22" name="Text 19"/>
          <p:cNvSpPr/>
          <p:nvPr/>
        </p:nvSpPr>
        <p:spPr>
          <a:xfrm>
            <a:off x="7983022" y="6331387"/>
            <a:ext cx="2012513" cy="230743"/>
          </a:xfrm>
          <a:prstGeom prst="rect">
            <a:avLst/>
          </a:prstGeom>
          <a:noFill/>
          <a:ln/>
        </p:spPr>
        <p:txBody>
          <a:bodyPr wrap="none" lIns="0" tIns="0" rIns="0" bIns="0" rtlCol="0" anchor="t"/>
          <a:lstStyle/>
          <a:p>
            <a:pPr algn="l" indent="0" marL="0">
              <a:lnSpc>
                <a:spcPts val="1800"/>
              </a:lnSpc>
              <a:buNone/>
            </a:pPr>
            <a:r>
              <a:rPr lang="en-US" sz="1450" b="1" dirty="0">
                <a:solidFill>
                  <a:srgbClr val="39393C"/>
                </a:solidFill>
                <a:latin typeface="Playfair Display Bold" pitchFamily="34" charset="0"/>
                <a:ea typeface="Playfair Display Bold" pitchFamily="34" charset="-122"/>
                <a:cs typeface="Playfair Display Bold" pitchFamily="34" charset="-120"/>
              </a:rPr>
              <a:t>Use Latest TLS Versions</a:t>
            </a:r>
            <a:endParaRPr lang="en-US" sz="1450" dirty="0"/>
          </a:p>
        </p:txBody>
      </p:sp>
      <p:sp>
        <p:nvSpPr>
          <p:cNvPr id="23" name="Text 20"/>
          <p:cNvSpPr/>
          <p:nvPr/>
        </p:nvSpPr>
        <p:spPr>
          <a:xfrm>
            <a:off x="7983022" y="6709767"/>
            <a:ext cx="6064091" cy="472678"/>
          </a:xfrm>
          <a:prstGeom prst="rect">
            <a:avLst/>
          </a:prstGeom>
          <a:noFill/>
          <a:ln/>
        </p:spPr>
        <p:txBody>
          <a:bodyPr wrap="square" lIns="0" tIns="0" rIns="0" bIns="0" rtlCol="0" anchor="t"/>
          <a:lstStyle/>
          <a:p>
            <a:pPr algn="l" indent="0" marL="0">
              <a:lnSpc>
                <a:spcPts val="1850"/>
              </a:lnSpc>
              <a:buNone/>
            </a:pPr>
            <a:r>
              <a:rPr lang="en-US" sz="1150" dirty="0">
                <a:solidFill>
                  <a:srgbClr val="39393C"/>
                </a:solidFill>
                <a:latin typeface="Open Sans" pitchFamily="34" charset="0"/>
                <a:ea typeface="Open Sans" pitchFamily="34" charset="-122"/>
                <a:cs typeface="Open Sans" pitchFamily="34" charset="-120"/>
              </a:rPr>
              <a:t>Regularly update your server configuration to disable outdated and vulnerable protocols like SSL 2.0/3.0, TLS 1.0, and TLS 1.1, prioritizing TLS 1.2 and especially TLS 1.3.</a:t>
            </a:r>
            <a:endParaRPr lang="en-US" sz="11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3832146"/>
            <a:ext cx="11275695" cy="620078"/>
          </a:xfrm>
          <a:prstGeom prst="rect">
            <a:avLst/>
          </a:prstGeom>
          <a:noFill/>
          <a:ln/>
        </p:spPr>
        <p:txBody>
          <a:bodyPr wrap="none" lIns="0" tIns="0" rIns="0" bIns="0" rtlCol="0" anchor="t"/>
          <a:lstStyle/>
          <a:p>
            <a:pPr algn="l" indent="0" marL="0">
              <a:lnSpc>
                <a:spcPts val="4850"/>
              </a:lnSpc>
              <a:buNone/>
            </a:pPr>
            <a:r>
              <a:rPr lang="en-US" sz="3900" b="1" dirty="0">
                <a:solidFill>
                  <a:srgbClr val="101014"/>
                </a:solidFill>
                <a:latin typeface="Playfair Display Bold" pitchFamily="34" charset="0"/>
                <a:ea typeface="Playfair Display Bold" pitchFamily="34" charset="-122"/>
                <a:cs typeface="Playfair Display Bold" pitchFamily="34" charset="-120"/>
              </a:rPr>
              <a:t>Conclusion: The Encrypted Future of the Internet</a:t>
            </a:r>
            <a:endParaRPr lang="en-US" sz="3900" dirty="0"/>
          </a:p>
        </p:txBody>
      </p:sp>
      <p:sp>
        <p:nvSpPr>
          <p:cNvPr id="4" name="Text 1"/>
          <p:cNvSpPr/>
          <p:nvPr/>
        </p:nvSpPr>
        <p:spPr>
          <a:xfrm>
            <a:off x="793790" y="4749879"/>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HTTPS, robustly underpinned by Transport Layer Security (TLS), has cemented itself as the indispensable standard for secure web communication. It is the cornerstone that ensures the privacy, integrity, and authenticity of billions of daily online interactions, from casual browsing to sensitive financial transactions.</a:t>
            </a:r>
            <a:endParaRPr lang="en-US" sz="1550" dirty="0"/>
          </a:p>
        </p:txBody>
      </p:sp>
      <p:sp>
        <p:nvSpPr>
          <p:cNvPr id="5" name="Text 2"/>
          <p:cNvSpPr/>
          <p:nvPr/>
        </p:nvSpPr>
        <p:spPr>
          <a:xfrm>
            <a:off x="793790" y="5925741"/>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As browsers increasingly flag unencrypted HTTP sites as "Not Secure," the impetus for HTTPS adoption continues to grow. The journey towards a fully encrypted internet is ongoing, with continuous research into advanced cryptographic methods like post-quantum cryptography, promising to further harden the internet against future threats and ensure a more secure digital tomorrow.</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31150"/>
            <a:ext cx="7809190" cy="620078"/>
          </a:xfrm>
          <a:prstGeom prst="rect">
            <a:avLst/>
          </a:prstGeom>
          <a:noFill/>
          <a:ln/>
        </p:spPr>
        <p:txBody>
          <a:bodyPr wrap="none" lIns="0" tIns="0" rIns="0" bIns="0" rtlCol="0" anchor="t"/>
          <a:lstStyle/>
          <a:p>
            <a:pPr algn="l" indent="0" marL="0">
              <a:lnSpc>
                <a:spcPts val="4850"/>
              </a:lnSpc>
              <a:buNone/>
            </a:pPr>
            <a:r>
              <a:rPr lang="en-US" sz="3900" b="1" dirty="0">
                <a:solidFill>
                  <a:srgbClr val="101014"/>
                </a:solidFill>
                <a:latin typeface="Playfair Display Bold" pitchFamily="34" charset="0"/>
                <a:ea typeface="Playfair Display Bold" pitchFamily="34" charset="-122"/>
                <a:cs typeface="Playfair Display Bold" pitchFamily="34" charset="-120"/>
              </a:rPr>
              <a:t>HTTP: The Unsecured Foundation</a:t>
            </a:r>
            <a:endParaRPr lang="en-US" sz="3900" dirty="0"/>
          </a:p>
        </p:txBody>
      </p:sp>
      <p:sp>
        <p:nvSpPr>
          <p:cNvPr id="3" name="Text 1"/>
          <p:cNvSpPr/>
          <p:nvPr/>
        </p:nvSpPr>
        <p:spPr>
          <a:xfrm>
            <a:off x="793790" y="1727478"/>
            <a:ext cx="6955631" cy="95261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Before the era of secure connections, HTTP (Hypertext Transfer Protocol) served as the standard for data transfer on the web. Defined by RFC 2616 in 1999, it operated predominantly over Port 80.</a:t>
            </a:r>
            <a:endParaRPr lang="en-US" sz="1550" dirty="0"/>
          </a:p>
        </p:txBody>
      </p:sp>
      <p:sp>
        <p:nvSpPr>
          <p:cNvPr id="4" name="Text 2"/>
          <p:cNvSpPr/>
          <p:nvPr/>
        </p:nvSpPr>
        <p:spPr>
          <a:xfrm>
            <a:off x="793790" y="2858691"/>
            <a:ext cx="6955631" cy="1905238"/>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The fundamental limitation of HTTP is its unencrypted nature: data is transmitted in plain text, making it vulnerable to interception. Furthermore, HTTP offers no inherent mechanism to verify the identity of the server, leaving users susceptible to impersonation and phishing attacks. It was clear a more robust solution was needed to protect sensitive information.</a:t>
            </a:r>
            <a:endParaRPr lang="en-US" sz="1550" dirty="0"/>
          </a:p>
        </p:txBody>
      </p:sp>
      <p:pic>
        <p:nvPicPr>
          <p:cNvPr id="5" name="Image 0" descr="preencoded.png">    </p:cNvPr>
          <p:cNvPicPr>
            <a:picLocks noChangeAspect="1"/>
          </p:cNvPicPr>
          <p:nvPr/>
        </p:nvPicPr>
        <p:blipFill>
          <a:blip r:embed="rId1"/>
          <a:stretch>
            <a:fillRect/>
          </a:stretch>
        </p:blipFill>
        <p:spPr>
          <a:xfrm>
            <a:off x="8241149" y="1772126"/>
            <a:ext cx="5602962" cy="560296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723305" y="864632"/>
            <a:ext cx="6784896" cy="565071"/>
          </a:xfrm>
          <a:prstGeom prst="rect">
            <a:avLst/>
          </a:prstGeom>
          <a:noFill/>
          <a:ln/>
        </p:spPr>
        <p:txBody>
          <a:bodyPr wrap="none" lIns="0" tIns="0" rIns="0" bIns="0" rtlCol="0" anchor="t"/>
          <a:lstStyle/>
          <a:p>
            <a:pPr algn="l" indent="0" marL="0">
              <a:lnSpc>
                <a:spcPts val="4400"/>
              </a:lnSpc>
              <a:buNone/>
            </a:pPr>
            <a:r>
              <a:rPr lang="en-US" sz="3550" b="1" dirty="0">
                <a:solidFill>
                  <a:srgbClr val="101014"/>
                </a:solidFill>
                <a:latin typeface="Playfair Display Bold" pitchFamily="34" charset="0"/>
                <a:ea typeface="Playfair Display Bold" pitchFamily="34" charset="-122"/>
                <a:cs typeface="Playfair Display Bold" pitchFamily="34" charset="-120"/>
              </a:rPr>
              <a:t>The Perils of Unencrypted HTTP</a:t>
            </a:r>
            <a:endParaRPr lang="en-US" sz="3550" dirty="0"/>
          </a:p>
        </p:txBody>
      </p:sp>
      <p:pic>
        <p:nvPicPr>
          <p:cNvPr id="4" name="Image 1" descr="preencoded.png">    </p:cNvPr>
          <p:cNvPicPr>
            <a:picLocks noChangeAspect="1"/>
          </p:cNvPicPr>
          <p:nvPr/>
        </p:nvPicPr>
        <p:blipFill>
          <a:blip r:embed="rId2"/>
          <a:stretch>
            <a:fillRect/>
          </a:stretch>
        </p:blipFill>
        <p:spPr>
          <a:xfrm>
            <a:off x="723305" y="1700927"/>
            <a:ext cx="452080" cy="452080"/>
          </a:xfrm>
          <a:prstGeom prst="rect">
            <a:avLst/>
          </a:prstGeom>
        </p:spPr>
      </p:pic>
      <p:sp>
        <p:nvSpPr>
          <p:cNvPr id="5" name="Text 1"/>
          <p:cNvSpPr/>
          <p:nvPr/>
        </p:nvSpPr>
        <p:spPr>
          <a:xfrm>
            <a:off x="1401366" y="1808202"/>
            <a:ext cx="2260521" cy="282535"/>
          </a:xfrm>
          <a:prstGeom prst="rect">
            <a:avLst/>
          </a:prstGeom>
          <a:noFill/>
          <a:ln/>
        </p:spPr>
        <p:txBody>
          <a:bodyPr wrap="none" lIns="0" tIns="0" rIns="0" bIns="0" rtlCol="0" anchor="t"/>
          <a:lstStyle/>
          <a:p>
            <a:pPr algn="l" indent="0" marL="0">
              <a:lnSpc>
                <a:spcPts val="2200"/>
              </a:lnSpc>
              <a:buNone/>
            </a:pPr>
            <a:r>
              <a:rPr lang="en-US" sz="1750" b="1" dirty="0">
                <a:solidFill>
                  <a:srgbClr val="39393C"/>
                </a:solidFill>
                <a:latin typeface="Playfair Display Bold" pitchFamily="34" charset="0"/>
                <a:ea typeface="Playfair Display Bold" pitchFamily="34" charset="-122"/>
                <a:cs typeface="Playfair Display Bold" pitchFamily="34" charset="-120"/>
              </a:rPr>
              <a:t>Eavesdropping</a:t>
            </a:r>
            <a:endParaRPr lang="en-US" sz="1750" dirty="0"/>
          </a:p>
        </p:txBody>
      </p:sp>
      <p:sp>
        <p:nvSpPr>
          <p:cNvPr id="6" name="Text 2"/>
          <p:cNvSpPr/>
          <p:nvPr/>
        </p:nvSpPr>
        <p:spPr>
          <a:xfrm>
            <a:off x="1401366" y="2199203"/>
            <a:ext cx="8848130" cy="578644"/>
          </a:xfrm>
          <a:prstGeom prst="rect">
            <a:avLst/>
          </a:prstGeom>
          <a:noFill/>
          <a:ln/>
        </p:spPr>
        <p:txBody>
          <a:bodyPr wrap="square" lIns="0" tIns="0" rIns="0" bIns="0" rtlCol="0" anchor="t"/>
          <a:lstStyle/>
          <a:p>
            <a:pPr algn="l" indent="0" marL="0">
              <a:lnSpc>
                <a:spcPts val="2250"/>
              </a:lnSpc>
              <a:buNone/>
            </a:pPr>
            <a:r>
              <a:rPr lang="en-US" sz="1400" dirty="0">
                <a:solidFill>
                  <a:srgbClr val="39393C"/>
                </a:solidFill>
                <a:latin typeface="Open Sans" pitchFamily="34" charset="0"/>
                <a:ea typeface="Open Sans" pitchFamily="34" charset="-122"/>
                <a:cs typeface="Open Sans" pitchFamily="34" charset="-120"/>
              </a:rPr>
              <a:t>Sensitive data like passwords, credit card numbers, and personal information are transmitted in plain text, making them easily visible to unauthorized third parties who intercept the network traffic.</a:t>
            </a:r>
            <a:endParaRPr lang="en-US" sz="1400" dirty="0"/>
          </a:p>
        </p:txBody>
      </p:sp>
      <p:pic>
        <p:nvPicPr>
          <p:cNvPr id="7" name="Image 2" descr="preencoded.png">    </p:cNvPr>
          <p:cNvPicPr>
            <a:picLocks noChangeAspect="1"/>
          </p:cNvPicPr>
          <p:nvPr/>
        </p:nvPicPr>
        <p:blipFill>
          <a:blip r:embed="rId3"/>
          <a:stretch>
            <a:fillRect/>
          </a:stretch>
        </p:blipFill>
        <p:spPr>
          <a:xfrm>
            <a:off x="723305" y="3229928"/>
            <a:ext cx="452080" cy="452080"/>
          </a:xfrm>
          <a:prstGeom prst="rect">
            <a:avLst/>
          </a:prstGeom>
        </p:spPr>
      </p:pic>
      <p:sp>
        <p:nvSpPr>
          <p:cNvPr id="8" name="Text 3"/>
          <p:cNvSpPr/>
          <p:nvPr/>
        </p:nvSpPr>
        <p:spPr>
          <a:xfrm>
            <a:off x="1401366" y="3337203"/>
            <a:ext cx="2260521" cy="282535"/>
          </a:xfrm>
          <a:prstGeom prst="rect">
            <a:avLst/>
          </a:prstGeom>
          <a:noFill/>
          <a:ln/>
        </p:spPr>
        <p:txBody>
          <a:bodyPr wrap="none" lIns="0" tIns="0" rIns="0" bIns="0" rtlCol="0" anchor="t"/>
          <a:lstStyle/>
          <a:p>
            <a:pPr algn="l" indent="0" marL="0">
              <a:lnSpc>
                <a:spcPts val="2200"/>
              </a:lnSpc>
              <a:buNone/>
            </a:pPr>
            <a:r>
              <a:rPr lang="en-US" sz="1750" b="1" dirty="0">
                <a:solidFill>
                  <a:srgbClr val="39393C"/>
                </a:solidFill>
                <a:latin typeface="Playfair Display Bold" pitchFamily="34" charset="0"/>
                <a:ea typeface="Playfair Display Bold" pitchFamily="34" charset="-122"/>
                <a:cs typeface="Playfair Display Bold" pitchFamily="34" charset="-120"/>
              </a:rPr>
              <a:t>Data Tampering</a:t>
            </a:r>
            <a:endParaRPr lang="en-US" sz="1750" dirty="0"/>
          </a:p>
        </p:txBody>
      </p:sp>
      <p:sp>
        <p:nvSpPr>
          <p:cNvPr id="9" name="Text 4"/>
          <p:cNvSpPr/>
          <p:nvPr/>
        </p:nvSpPr>
        <p:spPr>
          <a:xfrm>
            <a:off x="1401366" y="3728204"/>
            <a:ext cx="8848130" cy="578644"/>
          </a:xfrm>
          <a:prstGeom prst="rect">
            <a:avLst/>
          </a:prstGeom>
          <a:noFill/>
          <a:ln/>
        </p:spPr>
        <p:txBody>
          <a:bodyPr wrap="square" lIns="0" tIns="0" rIns="0" bIns="0" rtlCol="0" anchor="t"/>
          <a:lstStyle/>
          <a:p>
            <a:pPr algn="l" indent="0" marL="0">
              <a:lnSpc>
                <a:spcPts val="2250"/>
              </a:lnSpc>
              <a:buNone/>
            </a:pPr>
            <a:r>
              <a:rPr lang="en-US" sz="1400" dirty="0">
                <a:solidFill>
                  <a:srgbClr val="39393C"/>
                </a:solidFill>
                <a:latin typeface="Open Sans" pitchFamily="34" charset="0"/>
                <a:ea typeface="Open Sans" pitchFamily="34" charset="-122"/>
                <a:cs typeface="Open Sans" pitchFamily="34" charset="-120"/>
              </a:rPr>
              <a:t>Malicious actors can alter data packets in transit. This could involve injecting unwanted advertisements, redirecting users to fake sites, or modifying transaction details without detection.</a:t>
            </a:r>
            <a:endParaRPr lang="en-US" sz="1400" dirty="0"/>
          </a:p>
        </p:txBody>
      </p:sp>
      <p:pic>
        <p:nvPicPr>
          <p:cNvPr id="10" name="Image 3" descr="preencoded.png">    </p:cNvPr>
          <p:cNvPicPr>
            <a:picLocks noChangeAspect="1"/>
          </p:cNvPicPr>
          <p:nvPr/>
        </p:nvPicPr>
        <p:blipFill>
          <a:blip r:embed="rId4"/>
          <a:stretch>
            <a:fillRect/>
          </a:stretch>
        </p:blipFill>
        <p:spPr>
          <a:xfrm>
            <a:off x="723305" y="4758928"/>
            <a:ext cx="452080" cy="452080"/>
          </a:xfrm>
          <a:prstGeom prst="rect">
            <a:avLst/>
          </a:prstGeom>
        </p:spPr>
      </p:pic>
      <p:sp>
        <p:nvSpPr>
          <p:cNvPr id="11" name="Text 5"/>
          <p:cNvSpPr/>
          <p:nvPr/>
        </p:nvSpPr>
        <p:spPr>
          <a:xfrm>
            <a:off x="1401366" y="4866203"/>
            <a:ext cx="3734395" cy="282535"/>
          </a:xfrm>
          <a:prstGeom prst="rect">
            <a:avLst/>
          </a:prstGeom>
          <a:noFill/>
          <a:ln/>
        </p:spPr>
        <p:txBody>
          <a:bodyPr wrap="none" lIns="0" tIns="0" rIns="0" bIns="0" rtlCol="0" anchor="t"/>
          <a:lstStyle/>
          <a:p>
            <a:pPr algn="l" indent="0" marL="0">
              <a:lnSpc>
                <a:spcPts val="2200"/>
              </a:lnSpc>
              <a:buNone/>
            </a:pPr>
            <a:r>
              <a:rPr lang="en-US" sz="1750" b="1" dirty="0">
                <a:solidFill>
                  <a:srgbClr val="39393C"/>
                </a:solidFill>
                <a:latin typeface="Playfair Display Bold" pitchFamily="34" charset="0"/>
                <a:ea typeface="Playfair Display Bold" pitchFamily="34" charset="-122"/>
                <a:cs typeface="Playfair Display Bold" pitchFamily="34" charset="-120"/>
              </a:rPr>
              <a:t>Man-in-the-Middle (MITM) Attacks</a:t>
            </a:r>
            <a:endParaRPr lang="en-US" sz="1750" dirty="0"/>
          </a:p>
        </p:txBody>
      </p:sp>
      <p:sp>
        <p:nvSpPr>
          <p:cNvPr id="12" name="Text 6"/>
          <p:cNvSpPr/>
          <p:nvPr/>
        </p:nvSpPr>
        <p:spPr>
          <a:xfrm>
            <a:off x="1401366" y="5257205"/>
            <a:ext cx="8848130" cy="578644"/>
          </a:xfrm>
          <a:prstGeom prst="rect">
            <a:avLst/>
          </a:prstGeom>
          <a:noFill/>
          <a:ln/>
        </p:spPr>
        <p:txBody>
          <a:bodyPr wrap="square" lIns="0" tIns="0" rIns="0" bIns="0" rtlCol="0" anchor="t"/>
          <a:lstStyle/>
          <a:p>
            <a:pPr algn="l" indent="0" marL="0">
              <a:lnSpc>
                <a:spcPts val="2250"/>
              </a:lnSpc>
              <a:buNone/>
            </a:pPr>
            <a:r>
              <a:rPr lang="en-US" sz="1400" dirty="0">
                <a:solidFill>
                  <a:srgbClr val="39393C"/>
                </a:solidFill>
                <a:latin typeface="Open Sans" pitchFamily="34" charset="0"/>
                <a:ea typeface="Open Sans" pitchFamily="34" charset="-122"/>
                <a:cs typeface="Open Sans" pitchFamily="34" charset="-120"/>
              </a:rPr>
              <a:t>Attackers can secretly relay and potentially alter the communication between two parties who believe they are directly communicating. This allows for interception and manipulation of data.</a:t>
            </a:r>
            <a:endParaRPr lang="en-US" sz="1400" dirty="0"/>
          </a:p>
        </p:txBody>
      </p:sp>
      <p:pic>
        <p:nvPicPr>
          <p:cNvPr id="13" name="Image 4" descr="preencoded.png">    </p:cNvPr>
          <p:cNvPicPr>
            <a:picLocks noChangeAspect="1"/>
          </p:cNvPicPr>
          <p:nvPr/>
        </p:nvPicPr>
        <p:blipFill>
          <a:blip r:embed="rId5"/>
          <a:stretch>
            <a:fillRect/>
          </a:stretch>
        </p:blipFill>
        <p:spPr>
          <a:xfrm>
            <a:off x="723305" y="6287929"/>
            <a:ext cx="452080" cy="452080"/>
          </a:xfrm>
          <a:prstGeom prst="rect">
            <a:avLst/>
          </a:prstGeom>
        </p:spPr>
      </p:pic>
      <p:sp>
        <p:nvSpPr>
          <p:cNvPr id="14" name="Text 7"/>
          <p:cNvSpPr/>
          <p:nvPr/>
        </p:nvSpPr>
        <p:spPr>
          <a:xfrm>
            <a:off x="1401366" y="6395204"/>
            <a:ext cx="2260521" cy="282535"/>
          </a:xfrm>
          <a:prstGeom prst="rect">
            <a:avLst/>
          </a:prstGeom>
          <a:noFill/>
          <a:ln/>
        </p:spPr>
        <p:txBody>
          <a:bodyPr wrap="none" lIns="0" tIns="0" rIns="0" bIns="0" rtlCol="0" anchor="t"/>
          <a:lstStyle/>
          <a:p>
            <a:pPr algn="l" indent="0" marL="0">
              <a:lnSpc>
                <a:spcPts val="2200"/>
              </a:lnSpc>
              <a:buNone/>
            </a:pPr>
            <a:r>
              <a:rPr lang="en-US" sz="1750" b="1" dirty="0">
                <a:solidFill>
                  <a:srgbClr val="39393C"/>
                </a:solidFill>
                <a:latin typeface="Playfair Display Bold" pitchFamily="34" charset="0"/>
                <a:ea typeface="Playfair Display Bold" pitchFamily="34" charset="-122"/>
                <a:cs typeface="Playfair Display Bold" pitchFamily="34" charset="-120"/>
              </a:rPr>
              <a:t>Lack of Trust</a:t>
            </a:r>
            <a:endParaRPr lang="en-US" sz="1750" dirty="0"/>
          </a:p>
        </p:txBody>
      </p:sp>
      <p:sp>
        <p:nvSpPr>
          <p:cNvPr id="15" name="Text 8"/>
          <p:cNvSpPr/>
          <p:nvPr/>
        </p:nvSpPr>
        <p:spPr>
          <a:xfrm>
            <a:off x="1401366" y="6786205"/>
            <a:ext cx="8848130" cy="578644"/>
          </a:xfrm>
          <a:prstGeom prst="rect">
            <a:avLst/>
          </a:prstGeom>
          <a:noFill/>
          <a:ln/>
        </p:spPr>
        <p:txBody>
          <a:bodyPr wrap="square" lIns="0" tIns="0" rIns="0" bIns="0" rtlCol="0" anchor="t"/>
          <a:lstStyle/>
          <a:p>
            <a:pPr algn="l" indent="0" marL="0">
              <a:lnSpc>
                <a:spcPts val="2250"/>
              </a:lnSpc>
              <a:buNone/>
            </a:pPr>
            <a:r>
              <a:rPr lang="en-US" sz="1400" dirty="0">
                <a:solidFill>
                  <a:srgbClr val="39393C"/>
                </a:solidFill>
                <a:latin typeface="Open Sans" pitchFamily="34" charset="0"/>
                <a:ea typeface="Open Sans" pitchFamily="34" charset="-122"/>
                <a:cs typeface="Open Sans" pitchFamily="34" charset="-120"/>
              </a:rPr>
              <a:t>Without encryption or server authentication, users have no assurance that they are communicating with the legitimate website or that their data remains private, leading to a significant erosion of trust.</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3955971"/>
            <a:ext cx="13042821" cy="317540"/>
          </a:xfrm>
          <a:prstGeom prst="rect">
            <a:avLst/>
          </a:prstGeom>
          <a:noFill/>
          <a:ln/>
        </p:spPr>
        <p:txBody>
          <a:bodyPr wrap="none" lIns="0" tIns="0" rIns="0" bIns="0" rtlCol="0" anchor="t"/>
          <a:lstStyle/>
          <a:p>
            <a:pPr algn="l" indent="0" marL="0">
              <a:lnSpc>
                <a:spcPts val="2500"/>
              </a:lnSpc>
              <a:buNone/>
            </a:pP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97111" y="479227"/>
            <a:ext cx="11822668" cy="544711"/>
          </a:xfrm>
          <a:prstGeom prst="rect">
            <a:avLst/>
          </a:prstGeom>
          <a:noFill/>
          <a:ln/>
        </p:spPr>
        <p:txBody>
          <a:bodyPr wrap="none" lIns="0" tIns="0" rIns="0" bIns="0" rtlCol="0" anchor="t"/>
          <a:lstStyle/>
          <a:p>
            <a:pPr algn="l" indent="0" marL="0">
              <a:lnSpc>
                <a:spcPts val="4250"/>
              </a:lnSpc>
              <a:buNone/>
            </a:pPr>
            <a:r>
              <a:rPr lang="en-US" sz="3400" b="1" dirty="0">
                <a:solidFill>
                  <a:srgbClr val="101014"/>
                </a:solidFill>
                <a:latin typeface="Playfair Display Bold" pitchFamily="34" charset="0"/>
                <a:ea typeface="Playfair Display Bold" pitchFamily="34" charset="-122"/>
                <a:cs typeface="Playfair Display Bold" pitchFamily="34" charset="-120"/>
              </a:rPr>
              <a:t>The Dawn of SSL: A Legacy of Security (and Vulnerabilities)</a:t>
            </a:r>
            <a:endParaRPr lang="en-US" sz="3400" dirty="0"/>
          </a:p>
        </p:txBody>
      </p:sp>
      <p:pic>
        <p:nvPicPr>
          <p:cNvPr id="3" name="Image 0" descr="preencoded.png">    </p:cNvPr>
          <p:cNvPicPr>
            <a:picLocks noChangeAspect="1"/>
          </p:cNvPicPr>
          <p:nvPr/>
        </p:nvPicPr>
        <p:blipFill>
          <a:blip r:embed="rId1"/>
          <a:stretch>
            <a:fillRect/>
          </a:stretch>
        </p:blipFill>
        <p:spPr>
          <a:xfrm>
            <a:off x="697111" y="1481257"/>
            <a:ext cx="6405563" cy="6405563"/>
          </a:xfrm>
          <a:prstGeom prst="rect">
            <a:avLst/>
          </a:prstGeom>
        </p:spPr>
      </p:pic>
      <p:sp>
        <p:nvSpPr>
          <p:cNvPr id="4" name="Text 1"/>
          <p:cNvSpPr/>
          <p:nvPr/>
        </p:nvSpPr>
        <p:spPr>
          <a:xfrm>
            <a:off x="7535347" y="1442085"/>
            <a:ext cx="6405563" cy="1115378"/>
          </a:xfrm>
          <a:prstGeom prst="rect">
            <a:avLst/>
          </a:prstGeom>
          <a:noFill/>
          <a:ln/>
        </p:spPr>
        <p:txBody>
          <a:bodyPr wrap="square" lIns="0" tIns="0" rIns="0" bIns="0" rtlCol="0" anchor="t"/>
          <a:lstStyle/>
          <a:p>
            <a:pPr algn="l" indent="0" marL="0">
              <a:lnSpc>
                <a:spcPts val="2150"/>
              </a:lnSpc>
              <a:buNone/>
            </a:pPr>
            <a:r>
              <a:rPr lang="en-US" sz="1350" dirty="0">
                <a:solidFill>
                  <a:srgbClr val="39393C"/>
                </a:solidFill>
                <a:latin typeface="Open Sans" pitchFamily="34" charset="0"/>
                <a:ea typeface="Open Sans" pitchFamily="34" charset="-122"/>
                <a:cs typeface="Open Sans" pitchFamily="34" charset="-120"/>
              </a:rPr>
              <a:t>The first significant step towards securing web communication came with the introduction of Secure Sockets Layer (SSL). Developed by Netscape in 1994, with SSL 2.0 being its first public release, it offered initial encryption and authentication capabilities.</a:t>
            </a:r>
            <a:endParaRPr lang="en-US" sz="1350" dirty="0"/>
          </a:p>
        </p:txBody>
      </p:sp>
      <p:sp>
        <p:nvSpPr>
          <p:cNvPr id="5" name="Text 2"/>
          <p:cNvSpPr/>
          <p:nvPr/>
        </p:nvSpPr>
        <p:spPr>
          <a:xfrm>
            <a:off x="7535347" y="2714268"/>
            <a:ext cx="6405563" cy="1394222"/>
          </a:xfrm>
          <a:prstGeom prst="rect">
            <a:avLst/>
          </a:prstGeom>
          <a:noFill/>
          <a:ln/>
        </p:spPr>
        <p:txBody>
          <a:bodyPr wrap="square" lIns="0" tIns="0" rIns="0" bIns="0" rtlCol="0" anchor="t"/>
          <a:lstStyle/>
          <a:p>
            <a:pPr algn="l" indent="0" marL="0">
              <a:lnSpc>
                <a:spcPts val="2150"/>
              </a:lnSpc>
              <a:buNone/>
            </a:pPr>
            <a:r>
              <a:rPr lang="en-US" sz="1350" dirty="0">
                <a:solidFill>
                  <a:srgbClr val="39393C"/>
                </a:solidFill>
                <a:latin typeface="Open Sans" pitchFamily="34" charset="0"/>
                <a:ea typeface="Open Sans" pitchFamily="34" charset="-122"/>
                <a:cs typeface="Open Sans" pitchFamily="34" charset="-120"/>
              </a:rPr>
              <a:t>While groundbreaking for its time, SSL suffered from inherent design flaws and critical vulnerabilities. Notable examples include the POODLE attack in 2014, which exploited weaknesses in SSL 3.0. Consequently, SSL 2.0 and 3.0 were formally deprecated by RFC 7568 in 2015, paving the way for its more secure successor.</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793790" y="995601"/>
            <a:ext cx="9385221" cy="1240155"/>
          </a:xfrm>
          <a:prstGeom prst="rect">
            <a:avLst/>
          </a:prstGeom>
          <a:noFill/>
          <a:ln/>
        </p:spPr>
        <p:txBody>
          <a:bodyPr wrap="square" lIns="0" tIns="0" rIns="0" bIns="0" rtlCol="0" anchor="t"/>
          <a:lstStyle/>
          <a:p>
            <a:pPr algn="l" indent="0" marL="0">
              <a:lnSpc>
                <a:spcPts val="4850"/>
              </a:lnSpc>
              <a:buNone/>
            </a:pPr>
            <a:r>
              <a:rPr lang="en-US" sz="3900" b="1" dirty="0">
                <a:solidFill>
                  <a:srgbClr val="101014"/>
                </a:solidFill>
                <a:latin typeface="Playfair Display Bold" pitchFamily="34" charset="0"/>
                <a:ea typeface="Playfair Display Bold" pitchFamily="34" charset="-122"/>
                <a:cs typeface="Playfair Display Bold" pitchFamily="34" charset="-120"/>
              </a:rPr>
              <a:t>TLS: The Modern Standard for Secure Communication</a:t>
            </a:r>
            <a:endParaRPr lang="en-US" sz="3900" dirty="0"/>
          </a:p>
        </p:txBody>
      </p:sp>
      <p:pic>
        <p:nvPicPr>
          <p:cNvPr id="4" name="Image 1" descr="preencoded.png">    </p:cNvPr>
          <p:cNvPicPr>
            <a:picLocks noChangeAspect="1"/>
          </p:cNvPicPr>
          <p:nvPr/>
        </p:nvPicPr>
        <p:blipFill>
          <a:blip r:embed="rId2"/>
          <a:stretch>
            <a:fillRect/>
          </a:stretch>
        </p:blipFill>
        <p:spPr>
          <a:xfrm>
            <a:off x="793790" y="2533412"/>
            <a:ext cx="992267" cy="1461016"/>
          </a:xfrm>
          <a:prstGeom prst="rect">
            <a:avLst/>
          </a:prstGeom>
        </p:spPr>
      </p:pic>
      <p:sp>
        <p:nvSpPr>
          <p:cNvPr id="5" name="Text 1"/>
          <p:cNvSpPr/>
          <p:nvPr/>
        </p:nvSpPr>
        <p:spPr>
          <a:xfrm>
            <a:off x="1984415" y="2731770"/>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Successor to SSL</a:t>
            </a:r>
            <a:endParaRPr lang="en-US" sz="1950" dirty="0"/>
          </a:p>
        </p:txBody>
      </p:sp>
      <p:sp>
        <p:nvSpPr>
          <p:cNvPr id="6" name="Text 2"/>
          <p:cNvSpPr/>
          <p:nvPr/>
        </p:nvSpPr>
        <p:spPr>
          <a:xfrm>
            <a:off x="1984415" y="3160990"/>
            <a:ext cx="8194596" cy="63507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Transport Layer Security (TLS) emerged as the secure successor to SSL, meticulously designed to address the vulnerabilities and limitations found in its predecessor.</a:t>
            </a:r>
            <a:endParaRPr lang="en-US" sz="1550" dirty="0"/>
          </a:p>
        </p:txBody>
      </p:sp>
      <p:pic>
        <p:nvPicPr>
          <p:cNvPr id="7" name="Image 2" descr="preencoded.png">    </p:cNvPr>
          <p:cNvPicPr>
            <a:picLocks noChangeAspect="1"/>
          </p:cNvPicPr>
          <p:nvPr/>
        </p:nvPicPr>
        <p:blipFill>
          <a:blip r:embed="rId3"/>
          <a:stretch>
            <a:fillRect/>
          </a:stretch>
        </p:blipFill>
        <p:spPr>
          <a:xfrm>
            <a:off x="793790" y="3994428"/>
            <a:ext cx="992267" cy="1461016"/>
          </a:xfrm>
          <a:prstGeom prst="rect">
            <a:avLst/>
          </a:prstGeom>
        </p:spPr>
      </p:pic>
      <p:sp>
        <p:nvSpPr>
          <p:cNvPr id="8" name="Text 3"/>
          <p:cNvSpPr/>
          <p:nvPr/>
        </p:nvSpPr>
        <p:spPr>
          <a:xfrm>
            <a:off x="1984415" y="4192786"/>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Current Versions</a:t>
            </a:r>
            <a:endParaRPr lang="en-US" sz="1950" dirty="0"/>
          </a:p>
        </p:txBody>
      </p:sp>
      <p:sp>
        <p:nvSpPr>
          <p:cNvPr id="9" name="Text 4"/>
          <p:cNvSpPr/>
          <p:nvPr/>
        </p:nvSpPr>
        <p:spPr>
          <a:xfrm>
            <a:off x="1984415" y="4622006"/>
            <a:ext cx="8194596" cy="63507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TLS 1.2 (RFC 5246, 2008) and the more robust TLS 1.3 (RFC 8446, 2018) are the current industry standards, with TLS 1.3 seeing over 60% adoption.</a:t>
            </a:r>
            <a:endParaRPr lang="en-US" sz="1550" dirty="0"/>
          </a:p>
        </p:txBody>
      </p:sp>
      <p:pic>
        <p:nvPicPr>
          <p:cNvPr id="10" name="Image 3" descr="preencoded.png">    </p:cNvPr>
          <p:cNvPicPr>
            <a:picLocks noChangeAspect="1"/>
          </p:cNvPicPr>
          <p:nvPr/>
        </p:nvPicPr>
        <p:blipFill>
          <a:blip r:embed="rId4"/>
          <a:stretch>
            <a:fillRect/>
          </a:stretch>
        </p:blipFill>
        <p:spPr>
          <a:xfrm>
            <a:off x="793790" y="5455444"/>
            <a:ext cx="992267" cy="1778556"/>
          </a:xfrm>
          <a:prstGeom prst="rect">
            <a:avLst/>
          </a:prstGeom>
        </p:spPr>
      </p:pic>
      <p:sp>
        <p:nvSpPr>
          <p:cNvPr id="11" name="Text 5"/>
          <p:cNvSpPr/>
          <p:nvPr/>
        </p:nvSpPr>
        <p:spPr>
          <a:xfrm>
            <a:off x="1984415" y="5653802"/>
            <a:ext cx="3495437" cy="310158"/>
          </a:xfrm>
          <a:prstGeom prst="rect">
            <a:avLst/>
          </a:prstGeom>
          <a:noFill/>
          <a:ln/>
        </p:spPr>
        <p:txBody>
          <a:bodyPr wrap="none" lIns="0" tIns="0" rIns="0" bIns="0" rtlCol="0" anchor="t"/>
          <a:lstStyle/>
          <a:p>
            <a:pPr algn="l" indent="0" marL="0">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Secure Channel Establishment</a:t>
            </a:r>
            <a:endParaRPr lang="en-US" sz="1950" dirty="0"/>
          </a:p>
        </p:txBody>
      </p:sp>
      <p:sp>
        <p:nvSpPr>
          <p:cNvPr id="12" name="Text 6"/>
          <p:cNvSpPr/>
          <p:nvPr/>
        </p:nvSpPr>
        <p:spPr>
          <a:xfrm>
            <a:off x="1984415" y="6083022"/>
            <a:ext cx="8194596" cy="95261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At its core, TLS establishes a secure communication channel through a complex "handshake" process, negotiating encryption keys and parameters between the client and server.</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8070" y="514350"/>
            <a:ext cx="10014704" cy="584359"/>
          </a:xfrm>
          <a:prstGeom prst="rect">
            <a:avLst/>
          </a:prstGeom>
          <a:noFill/>
          <a:ln/>
        </p:spPr>
        <p:txBody>
          <a:bodyPr wrap="none" lIns="0" tIns="0" rIns="0" bIns="0" rtlCol="0" anchor="t"/>
          <a:lstStyle/>
          <a:p>
            <a:pPr algn="l" indent="0" marL="0">
              <a:lnSpc>
                <a:spcPts val="4600"/>
              </a:lnSpc>
              <a:buNone/>
            </a:pPr>
            <a:r>
              <a:rPr lang="en-US" sz="3650" b="1" dirty="0">
                <a:solidFill>
                  <a:srgbClr val="101014"/>
                </a:solidFill>
                <a:latin typeface="Playfair Display Bold" pitchFamily="34" charset="0"/>
                <a:ea typeface="Playfair Display Bold" pitchFamily="34" charset="-122"/>
                <a:cs typeface="Playfair Display Bold" pitchFamily="34" charset="-120"/>
              </a:rPr>
              <a:t>How HTTPS Works: HTTP + TLS = Secure Web</a:t>
            </a:r>
            <a:endParaRPr lang="en-US" sz="3650" dirty="0"/>
          </a:p>
        </p:txBody>
      </p:sp>
      <p:sp>
        <p:nvSpPr>
          <p:cNvPr id="3" name="Text 1"/>
          <p:cNvSpPr/>
          <p:nvPr/>
        </p:nvSpPr>
        <p:spPr>
          <a:xfrm>
            <a:off x="748070" y="1547455"/>
            <a:ext cx="6339007" cy="1196816"/>
          </a:xfrm>
          <a:prstGeom prst="rect">
            <a:avLst/>
          </a:prstGeom>
          <a:noFill/>
          <a:ln/>
        </p:spPr>
        <p:txBody>
          <a:bodyPr wrap="square" lIns="0" tIns="0" rIns="0" bIns="0" rtlCol="0" anchor="t"/>
          <a:lstStyle/>
          <a:p>
            <a:pPr algn="l" indent="0" marL="0">
              <a:lnSpc>
                <a:spcPts val="2350"/>
              </a:lnSpc>
              <a:buNone/>
            </a:pPr>
            <a:r>
              <a:rPr lang="en-US" sz="1450" dirty="0">
                <a:solidFill>
                  <a:srgbClr val="39393C"/>
                </a:solidFill>
                <a:latin typeface="Open Sans" pitchFamily="34" charset="0"/>
                <a:ea typeface="Open Sans" pitchFamily="34" charset="-122"/>
                <a:cs typeface="Open Sans" pitchFamily="34" charset="-120"/>
              </a:rPr>
              <a:t>HTTPS (Hypertext Transfer Protocol Secure) is essentially HTTP combined with TLS (or its predecessor, SSL). While HTTP uses Port 80, HTTPS communicates over Port 443 by default, signifying a secure connection.</a:t>
            </a:r>
            <a:endParaRPr lang="en-US" sz="1450" dirty="0"/>
          </a:p>
        </p:txBody>
      </p:sp>
      <p:sp>
        <p:nvSpPr>
          <p:cNvPr id="4" name="Text 2"/>
          <p:cNvSpPr/>
          <p:nvPr/>
        </p:nvSpPr>
        <p:spPr>
          <a:xfrm>
            <a:off x="748070" y="2912507"/>
            <a:ext cx="6339007" cy="1496020"/>
          </a:xfrm>
          <a:prstGeom prst="rect">
            <a:avLst/>
          </a:prstGeom>
          <a:noFill/>
          <a:ln/>
        </p:spPr>
        <p:txBody>
          <a:bodyPr wrap="square" lIns="0" tIns="0" rIns="0" bIns="0" rtlCol="0" anchor="t"/>
          <a:lstStyle/>
          <a:p>
            <a:pPr algn="l" indent="0" marL="0">
              <a:lnSpc>
                <a:spcPts val="2350"/>
              </a:lnSpc>
              <a:buNone/>
            </a:pPr>
            <a:r>
              <a:rPr lang="en-US" sz="1450" dirty="0">
                <a:solidFill>
                  <a:srgbClr val="39393C"/>
                </a:solidFill>
                <a:latin typeface="Open Sans" pitchFamily="34" charset="0"/>
                <a:ea typeface="Open Sans" pitchFamily="34" charset="-122"/>
                <a:cs typeface="Open Sans" pitchFamily="34" charset="-120"/>
              </a:rPr>
              <a:t>The bedrock of HTTPS is the digital certificate, issued by trusted Certificate Authorities (CAs) like Let's Encrypt or DigiCert. This certificate verifies the server's identity, ensuring authenticity. When you see the familiar "padlock" icon in your browser, it confirms that HTTPS is active, safeguarding your data's privacy and integrity.</a:t>
            </a:r>
            <a:endParaRPr lang="en-US" sz="1450" dirty="0"/>
          </a:p>
        </p:txBody>
      </p:sp>
      <p:pic>
        <p:nvPicPr>
          <p:cNvPr id="5" name="Image 0" descr="preencoded.png">    </p:cNvPr>
          <p:cNvPicPr>
            <a:picLocks noChangeAspect="1"/>
          </p:cNvPicPr>
          <p:nvPr/>
        </p:nvPicPr>
        <p:blipFill>
          <a:blip r:embed="rId1"/>
          <a:stretch>
            <a:fillRect/>
          </a:stretch>
        </p:blipFill>
        <p:spPr>
          <a:xfrm>
            <a:off x="7550944" y="1589603"/>
            <a:ext cx="6339007" cy="633900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725924" y="789742"/>
            <a:ext cx="7210901" cy="567095"/>
          </a:xfrm>
          <a:prstGeom prst="rect">
            <a:avLst/>
          </a:prstGeom>
          <a:noFill/>
          <a:ln/>
        </p:spPr>
        <p:txBody>
          <a:bodyPr wrap="none" lIns="0" tIns="0" rIns="0" bIns="0" rtlCol="0" anchor="t"/>
          <a:lstStyle/>
          <a:p>
            <a:pPr algn="l" indent="0" marL="0">
              <a:lnSpc>
                <a:spcPts val="4450"/>
              </a:lnSpc>
              <a:buNone/>
            </a:pPr>
            <a:r>
              <a:rPr lang="en-US" sz="3550" b="1" dirty="0">
                <a:solidFill>
                  <a:srgbClr val="101014"/>
                </a:solidFill>
                <a:latin typeface="Playfair Display Bold" pitchFamily="34" charset="0"/>
                <a:ea typeface="Playfair Display Bold" pitchFamily="34" charset="-122"/>
                <a:cs typeface="Playfair Display Bold" pitchFamily="34" charset="-120"/>
              </a:rPr>
              <a:t>Unpacking TLS: Core Components</a:t>
            </a:r>
            <a:endParaRPr lang="en-US" sz="3550" dirty="0"/>
          </a:p>
        </p:txBody>
      </p:sp>
      <p:sp>
        <p:nvSpPr>
          <p:cNvPr id="4" name="Shape 1"/>
          <p:cNvSpPr/>
          <p:nvPr/>
        </p:nvSpPr>
        <p:spPr>
          <a:xfrm>
            <a:off x="725924" y="1629013"/>
            <a:ext cx="408265" cy="408265"/>
          </a:xfrm>
          <a:prstGeom prst="roundRect">
            <a:avLst>
              <a:gd name="adj" fmla="val 6668"/>
            </a:avLst>
          </a:prstGeom>
          <a:solidFill>
            <a:srgbClr val="E0E0EC"/>
          </a:solidFill>
          <a:ln/>
        </p:spPr>
      </p:sp>
      <p:sp>
        <p:nvSpPr>
          <p:cNvPr id="5" name="Text 2"/>
          <p:cNvSpPr/>
          <p:nvPr/>
        </p:nvSpPr>
        <p:spPr>
          <a:xfrm>
            <a:off x="1315641" y="1691402"/>
            <a:ext cx="2754511" cy="283607"/>
          </a:xfrm>
          <a:prstGeom prst="rect">
            <a:avLst/>
          </a:prstGeom>
          <a:noFill/>
          <a:ln/>
        </p:spPr>
        <p:txBody>
          <a:bodyPr wrap="none" lIns="0" tIns="0" rIns="0" bIns="0" rtlCol="0" anchor="t"/>
          <a:lstStyle/>
          <a:p>
            <a:pPr algn="l" indent="0" marL="0">
              <a:lnSpc>
                <a:spcPts val="2200"/>
              </a:lnSpc>
              <a:buNone/>
            </a:pPr>
            <a:r>
              <a:rPr lang="en-US" sz="1750" b="1" dirty="0">
                <a:solidFill>
                  <a:srgbClr val="39393C"/>
                </a:solidFill>
                <a:latin typeface="Playfair Display Bold" pitchFamily="34" charset="0"/>
                <a:ea typeface="Playfair Display Bold" pitchFamily="34" charset="-122"/>
                <a:cs typeface="Playfair Display Bold" pitchFamily="34" charset="-120"/>
              </a:rPr>
              <a:t>Digital Certificates (X.509)</a:t>
            </a:r>
            <a:endParaRPr lang="en-US" sz="1750" dirty="0"/>
          </a:p>
        </p:txBody>
      </p:sp>
      <p:sp>
        <p:nvSpPr>
          <p:cNvPr id="6" name="Text 3"/>
          <p:cNvSpPr/>
          <p:nvPr/>
        </p:nvSpPr>
        <p:spPr>
          <a:xfrm>
            <a:off x="1315641" y="2083832"/>
            <a:ext cx="8931235" cy="870823"/>
          </a:xfrm>
          <a:prstGeom prst="rect">
            <a:avLst/>
          </a:prstGeom>
          <a:noFill/>
          <a:ln/>
        </p:spPr>
        <p:txBody>
          <a:bodyPr wrap="square" lIns="0" tIns="0" rIns="0" bIns="0" rtlCol="0" anchor="t"/>
          <a:lstStyle/>
          <a:p>
            <a:pPr algn="l" indent="0" marL="0">
              <a:lnSpc>
                <a:spcPts val="2250"/>
              </a:lnSpc>
              <a:buNone/>
            </a:pPr>
            <a:r>
              <a:rPr lang="en-US" sz="1400" dirty="0">
                <a:solidFill>
                  <a:srgbClr val="39393C"/>
                </a:solidFill>
                <a:latin typeface="Open Sans" pitchFamily="34" charset="0"/>
                <a:ea typeface="Open Sans" pitchFamily="34" charset="-122"/>
                <a:cs typeface="Open Sans" pitchFamily="34" charset="-120"/>
              </a:rPr>
              <a:t>These electronic documents bind a public key to an organization's identity. Verified by Certificate Authorities (CAs), they are crucial for server authentication, ensuring you're connecting to the legitimate website.</a:t>
            </a:r>
            <a:endParaRPr lang="en-US" sz="1400" dirty="0"/>
          </a:p>
        </p:txBody>
      </p:sp>
      <p:sp>
        <p:nvSpPr>
          <p:cNvPr id="7" name="Shape 4"/>
          <p:cNvSpPr/>
          <p:nvPr/>
        </p:nvSpPr>
        <p:spPr>
          <a:xfrm>
            <a:off x="725924" y="3317558"/>
            <a:ext cx="408265" cy="408265"/>
          </a:xfrm>
          <a:prstGeom prst="roundRect">
            <a:avLst>
              <a:gd name="adj" fmla="val 6668"/>
            </a:avLst>
          </a:prstGeom>
          <a:solidFill>
            <a:srgbClr val="E0E0EC"/>
          </a:solidFill>
          <a:ln/>
        </p:spPr>
      </p:sp>
      <p:sp>
        <p:nvSpPr>
          <p:cNvPr id="8" name="Text 5"/>
          <p:cNvSpPr/>
          <p:nvPr/>
        </p:nvSpPr>
        <p:spPr>
          <a:xfrm>
            <a:off x="1315641" y="3379946"/>
            <a:ext cx="4177546" cy="283607"/>
          </a:xfrm>
          <a:prstGeom prst="rect">
            <a:avLst/>
          </a:prstGeom>
          <a:noFill/>
          <a:ln/>
        </p:spPr>
        <p:txBody>
          <a:bodyPr wrap="none" lIns="0" tIns="0" rIns="0" bIns="0" rtlCol="0" anchor="t"/>
          <a:lstStyle/>
          <a:p>
            <a:pPr algn="l" indent="0" marL="0">
              <a:lnSpc>
                <a:spcPts val="2200"/>
              </a:lnSpc>
              <a:buNone/>
            </a:pPr>
            <a:r>
              <a:rPr lang="en-US" sz="1750" b="1" dirty="0">
                <a:solidFill>
                  <a:srgbClr val="39393C"/>
                </a:solidFill>
                <a:latin typeface="Playfair Display Bold" pitchFamily="34" charset="0"/>
                <a:ea typeface="Playfair Display Bold" pitchFamily="34" charset="-122"/>
                <a:cs typeface="Playfair Display Bold" pitchFamily="34" charset="-120"/>
              </a:rPr>
              <a:t>Asymmetric Encryption (e.g., RSA, ECC)</a:t>
            </a:r>
            <a:endParaRPr lang="en-US" sz="1750" dirty="0"/>
          </a:p>
        </p:txBody>
      </p:sp>
      <p:sp>
        <p:nvSpPr>
          <p:cNvPr id="9" name="Text 6"/>
          <p:cNvSpPr/>
          <p:nvPr/>
        </p:nvSpPr>
        <p:spPr>
          <a:xfrm>
            <a:off x="1315641" y="3772376"/>
            <a:ext cx="8931235" cy="870823"/>
          </a:xfrm>
          <a:prstGeom prst="rect">
            <a:avLst/>
          </a:prstGeom>
          <a:noFill/>
          <a:ln/>
        </p:spPr>
        <p:txBody>
          <a:bodyPr wrap="square" lIns="0" tIns="0" rIns="0" bIns="0" rtlCol="0" anchor="t"/>
          <a:lstStyle/>
          <a:p>
            <a:pPr algn="l" indent="0" marL="0">
              <a:lnSpc>
                <a:spcPts val="2250"/>
              </a:lnSpc>
              <a:buNone/>
            </a:pPr>
            <a:r>
              <a:rPr lang="en-US" sz="1400" dirty="0">
                <a:solidFill>
                  <a:srgbClr val="39393C"/>
                </a:solidFill>
                <a:latin typeface="Open Sans" pitchFamily="34" charset="0"/>
                <a:ea typeface="Open Sans" pitchFamily="34" charset="-122"/>
                <a:cs typeface="Open Sans" pitchFamily="34" charset="-120"/>
              </a:rPr>
              <a:t>Utilizing a pair of keys (public and private), asymmetric encryption is employed during the TLS handshake. It facilitates secure key exchange and authenticates the server's identity before the main data transfer begins.</a:t>
            </a:r>
            <a:endParaRPr lang="en-US" sz="1400" dirty="0"/>
          </a:p>
        </p:txBody>
      </p:sp>
      <p:sp>
        <p:nvSpPr>
          <p:cNvPr id="10" name="Shape 7"/>
          <p:cNvSpPr/>
          <p:nvPr/>
        </p:nvSpPr>
        <p:spPr>
          <a:xfrm>
            <a:off x="725924" y="5006102"/>
            <a:ext cx="408265" cy="408265"/>
          </a:xfrm>
          <a:prstGeom prst="roundRect">
            <a:avLst>
              <a:gd name="adj" fmla="val 6668"/>
            </a:avLst>
          </a:prstGeom>
          <a:solidFill>
            <a:srgbClr val="E0E0EC"/>
          </a:solidFill>
          <a:ln/>
        </p:spPr>
      </p:sp>
      <p:sp>
        <p:nvSpPr>
          <p:cNvPr id="11" name="Text 8"/>
          <p:cNvSpPr/>
          <p:nvPr/>
        </p:nvSpPr>
        <p:spPr>
          <a:xfrm>
            <a:off x="1315641" y="5068491"/>
            <a:ext cx="3903940" cy="283607"/>
          </a:xfrm>
          <a:prstGeom prst="rect">
            <a:avLst/>
          </a:prstGeom>
          <a:noFill/>
          <a:ln/>
        </p:spPr>
        <p:txBody>
          <a:bodyPr wrap="none" lIns="0" tIns="0" rIns="0" bIns="0" rtlCol="0" anchor="t"/>
          <a:lstStyle/>
          <a:p>
            <a:pPr algn="l" indent="0" marL="0">
              <a:lnSpc>
                <a:spcPts val="2200"/>
              </a:lnSpc>
              <a:buNone/>
            </a:pPr>
            <a:r>
              <a:rPr lang="en-US" sz="1750" b="1" dirty="0">
                <a:solidFill>
                  <a:srgbClr val="39393C"/>
                </a:solidFill>
                <a:latin typeface="Playfair Display Bold" pitchFamily="34" charset="0"/>
                <a:ea typeface="Playfair Display Bold" pitchFamily="34" charset="-122"/>
                <a:cs typeface="Playfair Display Bold" pitchFamily="34" charset="-120"/>
              </a:rPr>
              <a:t>Symmetric Encryption (e.g., AES-256)</a:t>
            </a:r>
            <a:endParaRPr lang="en-US" sz="1750" dirty="0"/>
          </a:p>
        </p:txBody>
      </p:sp>
      <p:sp>
        <p:nvSpPr>
          <p:cNvPr id="12" name="Text 9"/>
          <p:cNvSpPr/>
          <p:nvPr/>
        </p:nvSpPr>
        <p:spPr>
          <a:xfrm>
            <a:off x="1315641" y="5460921"/>
            <a:ext cx="8931235" cy="580549"/>
          </a:xfrm>
          <a:prstGeom prst="rect">
            <a:avLst/>
          </a:prstGeom>
          <a:noFill/>
          <a:ln/>
        </p:spPr>
        <p:txBody>
          <a:bodyPr wrap="square" lIns="0" tIns="0" rIns="0" bIns="0" rtlCol="0" anchor="t"/>
          <a:lstStyle/>
          <a:p>
            <a:pPr algn="l" indent="0" marL="0">
              <a:lnSpc>
                <a:spcPts val="2250"/>
              </a:lnSpc>
              <a:buNone/>
            </a:pPr>
            <a:r>
              <a:rPr lang="en-US" sz="1400" dirty="0">
                <a:solidFill>
                  <a:srgbClr val="39393C"/>
                </a:solidFill>
                <a:latin typeface="Open Sans" pitchFamily="34" charset="0"/>
                <a:ea typeface="Open Sans" pitchFamily="34" charset="-122"/>
                <a:cs typeface="Open Sans" pitchFamily="34" charset="-120"/>
              </a:rPr>
              <a:t>Once the secure channel is established via the handshake, symmetric encryption takes over for bulk data transfer. Using a single shared key, it offers significantly faster encryption for large volumes of data.</a:t>
            </a:r>
            <a:endParaRPr lang="en-US" sz="1400" dirty="0"/>
          </a:p>
        </p:txBody>
      </p:sp>
      <p:sp>
        <p:nvSpPr>
          <p:cNvPr id="13" name="Shape 10"/>
          <p:cNvSpPr/>
          <p:nvPr/>
        </p:nvSpPr>
        <p:spPr>
          <a:xfrm>
            <a:off x="725924" y="6404372"/>
            <a:ext cx="408265" cy="408265"/>
          </a:xfrm>
          <a:prstGeom prst="roundRect">
            <a:avLst>
              <a:gd name="adj" fmla="val 6668"/>
            </a:avLst>
          </a:prstGeom>
          <a:solidFill>
            <a:srgbClr val="E0E0EC"/>
          </a:solidFill>
          <a:ln/>
        </p:spPr>
      </p:sp>
      <p:sp>
        <p:nvSpPr>
          <p:cNvPr id="14" name="Text 11"/>
          <p:cNvSpPr/>
          <p:nvPr/>
        </p:nvSpPr>
        <p:spPr>
          <a:xfrm>
            <a:off x="1315641" y="6466761"/>
            <a:ext cx="3680341" cy="283607"/>
          </a:xfrm>
          <a:prstGeom prst="rect">
            <a:avLst/>
          </a:prstGeom>
          <a:noFill/>
          <a:ln/>
        </p:spPr>
        <p:txBody>
          <a:bodyPr wrap="none" lIns="0" tIns="0" rIns="0" bIns="0" rtlCol="0" anchor="t"/>
          <a:lstStyle/>
          <a:p>
            <a:pPr algn="l" indent="0" marL="0">
              <a:lnSpc>
                <a:spcPts val="2200"/>
              </a:lnSpc>
              <a:buNone/>
            </a:pPr>
            <a:r>
              <a:rPr lang="en-US" sz="1750" b="1" dirty="0">
                <a:solidFill>
                  <a:srgbClr val="39393C"/>
                </a:solidFill>
                <a:latin typeface="Playfair Display Bold" pitchFamily="34" charset="0"/>
                <a:ea typeface="Playfair Display Bold" pitchFamily="34" charset="-122"/>
                <a:cs typeface="Playfair Display Bold" pitchFamily="34" charset="-120"/>
              </a:rPr>
              <a:t>Hashing Algorithms (e.g., SHA-256)</a:t>
            </a:r>
            <a:endParaRPr lang="en-US" sz="1750" dirty="0"/>
          </a:p>
        </p:txBody>
      </p:sp>
      <p:sp>
        <p:nvSpPr>
          <p:cNvPr id="15" name="Text 12"/>
          <p:cNvSpPr/>
          <p:nvPr/>
        </p:nvSpPr>
        <p:spPr>
          <a:xfrm>
            <a:off x="1315641" y="6859191"/>
            <a:ext cx="8931235" cy="580549"/>
          </a:xfrm>
          <a:prstGeom prst="rect">
            <a:avLst/>
          </a:prstGeom>
          <a:noFill/>
          <a:ln/>
        </p:spPr>
        <p:txBody>
          <a:bodyPr wrap="square" lIns="0" tIns="0" rIns="0" bIns="0" rtlCol="0" anchor="t"/>
          <a:lstStyle/>
          <a:p>
            <a:pPr algn="l" indent="0" marL="0">
              <a:lnSpc>
                <a:spcPts val="2250"/>
              </a:lnSpc>
              <a:buNone/>
            </a:pPr>
            <a:r>
              <a:rPr lang="en-US" sz="1400" dirty="0">
                <a:solidFill>
                  <a:srgbClr val="39393C"/>
                </a:solidFill>
                <a:latin typeface="Open Sans" pitchFamily="34" charset="0"/>
                <a:ea typeface="Open Sans" pitchFamily="34" charset="-122"/>
                <a:cs typeface="Open Sans" pitchFamily="34" charset="-120"/>
              </a:rPr>
              <a:t>These algorithms generate fixed-size strings (hashes) from data. Any tampering with the data will result in a different hash, enabling the detection of unauthorized modifications and ensuring data integrity.</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52299"/>
            <a:ext cx="8496419" cy="620078"/>
          </a:xfrm>
          <a:prstGeom prst="rect">
            <a:avLst/>
          </a:prstGeom>
          <a:noFill/>
          <a:ln/>
        </p:spPr>
        <p:txBody>
          <a:bodyPr wrap="none" lIns="0" tIns="0" rIns="0" bIns="0" rtlCol="0" anchor="t"/>
          <a:lstStyle/>
          <a:p>
            <a:pPr algn="l" indent="0" marL="0">
              <a:lnSpc>
                <a:spcPts val="4850"/>
              </a:lnSpc>
              <a:buNone/>
            </a:pPr>
            <a:r>
              <a:rPr lang="en-US" sz="3900" b="1" dirty="0">
                <a:solidFill>
                  <a:srgbClr val="101014"/>
                </a:solidFill>
                <a:latin typeface="Playfair Display Bold" pitchFamily="34" charset="0"/>
                <a:ea typeface="Playfair Display Bold" pitchFamily="34" charset="-122"/>
                <a:cs typeface="Playfair Display Bold" pitchFamily="34" charset="-120"/>
              </a:rPr>
              <a:t>Why HTTPS is Non-Negotiable Today</a:t>
            </a:r>
            <a:endParaRPr lang="en-US" sz="3900" dirty="0"/>
          </a:p>
        </p:txBody>
      </p:sp>
      <p:sp>
        <p:nvSpPr>
          <p:cNvPr id="3" name="Shape 1"/>
          <p:cNvSpPr/>
          <p:nvPr/>
        </p:nvSpPr>
        <p:spPr>
          <a:xfrm>
            <a:off x="793790" y="2269212"/>
            <a:ext cx="4215289" cy="2413635"/>
          </a:xfrm>
          <a:prstGeom prst="roundRect">
            <a:avLst>
              <a:gd name="adj" fmla="val 1233"/>
            </a:avLst>
          </a:prstGeom>
          <a:solidFill>
            <a:srgbClr val="E0E0EC"/>
          </a:solidFill>
          <a:ln/>
        </p:spPr>
      </p:sp>
      <p:sp>
        <p:nvSpPr>
          <p:cNvPr id="4" name="Text 2"/>
          <p:cNvSpPr/>
          <p:nvPr/>
        </p:nvSpPr>
        <p:spPr>
          <a:xfrm>
            <a:off x="992148" y="2467570"/>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Enhanced Security</a:t>
            </a:r>
            <a:endParaRPr lang="en-US" sz="1950" dirty="0"/>
          </a:p>
        </p:txBody>
      </p:sp>
      <p:sp>
        <p:nvSpPr>
          <p:cNvPr id="5" name="Text 3"/>
          <p:cNvSpPr/>
          <p:nvPr/>
        </p:nvSpPr>
        <p:spPr>
          <a:xfrm>
            <a:off x="992148" y="2896791"/>
            <a:ext cx="3818573" cy="1587698"/>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HTTPS provides robust protection for user data, shielding it from interception, modification, and eavesdropping attempts. This is crucial for safeguarding sensitive information.</a:t>
            </a:r>
            <a:endParaRPr lang="en-US" sz="1550" dirty="0"/>
          </a:p>
        </p:txBody>
      </p:sp>
      <p:sp>
        <p:nvSpPr>
          <p:cNvPr id="6" name="Shape 4"/>
          <p:cNvSpPr/>
          <p:nvPr/>
        </p:nvSpPr>
        <p:spPr>
          <a:xfrm>
            <a:off x="5207437" y="2269212"/>
            <a:ext cx="4215408" cy="2413635"/>
          </a:xfrm>
          <a:prstGeom prst="roundRect">
            <a:avLst>
              <a:gd name="adj" fmla="val 1233"/>
            </a:avLst>
          </a:prstGeom>
          <a:solidFill>
            <a:srgbClr val="E0E0EC"/>
          </a:solidFill>
          <a:ln/>
        </p:spPr>
      </p:sp>
      <p:sp>
        <p:nvSpPr>
          <p:cNvPr id="7" name="Text 5"/>
          <p:cNvSpPr/>
          <p:nvPr/>
        </p:nvSpPr>
        <p:spPr>
          <a:xfrm>
            <a:off x="5405795" y="2467570"/>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Increased User Trust</a:t>
            </a:r>
            <a:endParaRPr lang="en-US" sz="1950" dirty="0"/>
          </a:p>
        </p:txBody>
      </p:sp>
      <p:sp>
        <p:nvSpPr>
          <p:cNvPr id="8" name="Text 6"/>
          <p:cNvSpPr/>
          <p:nvPr/>
        </p:nvSpPr>
        <p:spPr>
          <a:xfrm>
            <a:off x="5405795" y="2896791"/>
            <a:ext cx="3818692" cy="1587698"/>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The visible padlock icon and "Secure" label in browsers immediately build user confidence, signaling that the website is legitimate and their connection is private.</a:t>
            </a:r>
            <a:endParaRPr lang="en-US" sz="1550" dirty="0"/>
          </a:p>
        </p:txBody>
      </p:sp>
      <p:sp>
        <p:nvSpPr>
          <p:cNvPr id="9" name="Shape 7"/>
          <p:cNvSpPr/>
          <p:nvPr/>
        </p:nvSpPr>
        <p:spPr>
          <a:xfrm>
            <a:off x="9621203" y="2269212"/>
            <a:ext cx="4215289" cy="2413635"/>
          </a:xfrm>
          <a:prstGeom prst="roundRect">
            <a:avLst>
              <a:gd name="adj" fmla="val 1233"/>
            </a:avLst>
          </a:prstGeom>
          <a:solidFill>
            <a:srgbClr val="E0E0EC"/>
          </a:solidFill>
          <a:ln/>
        </p:spPr>
      </p:sp>
      <p:sp>
        <p:nvSpPr>
          <p:cNvPr id="10" name="Text 8"/>
          <p:cNvSpPr/>
          <p:nvPr/>
        </p:nvSpPr>
        <p:spPr>
          <a:xfrm>
            <a:off x="9819561" y="2467570"/>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SEO Benefits</a:t>
            </a:r>
            <a:endParaRPr lang="en-US" sz="1950" dirty="0"/>
          </a:p>
        </p:txBody>
      </p:sp>
      <p:sp>
        <p:nvSpPr>
          <p:cNvPr id="11" name="Text 9"/>
          <p:cNvSpPr/>
          <p:nvPr/>
        </p:nvSpPr>
        <p:spPr>
          <a:xfrm>
            <a:off x="9819561" y="2896791"/>
            <a:ext cx="3818573" cy="127015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Google officially uses HTTPS as a ranking signal, prioritizing secure websites in search results. This directly impacts visibility and organic traffic.</a:t>
            </a:r>
            <a:endParaRPr lang="en-US" sz="1550" dirty="0"/>
          </a:p>
        </p:txBody>
      </p:sp>
      <p:sp>
        <p:nvSpPr>
          <p:cNvPr id="12" name="Shape 10"/>
          <p:cNvSpPr/>
          <p:nvPr/>
        </p:nvSpPr>
        <p:spPr>
          <a:xfrm>
            <a:off x="793790" y="4881205"/>
            <a:ext cx="6422112" cy="2096095"/>
          </a:xfrm>
          <a:prstGeom prst="roundRect">
            <a:avLst>
              <a:gd name="adj" fmla="val 1420"/>
            </a:avLst>
          </a:prstGeom>
          <a:solidFill>
            <a:srgbClr val="E0E0EC"/>
          </a:solidFill>
          <a:ln/>
        </p:spPr>
      </p:sp>
      <p:sp>
        <p:nvSpPr>
          <p:cNvPr id="13" name="Text 11"/>
          <p:cNvSpPr/>
          <p:nvPr/>
        </p:nvSpPr>
        <p:spPr>
          <a:xfrm>
            <a:off x="992148" y="5079563"/>
            <a:ext cx="3060263" cy="310158"/>
          </a:xfrm>
          <a:prstGeom prst="rect">
            <a:avLst/>
          </a:prstGeom>
          <a:noFill/>
          <a:ln/>
        </p:spPr>
        <p:txBody>
          <a:bodyPr wrap="none" lIns="0" tIns="0" rIns="0" bIns="0" rtlCol="0" anchor="t"/>
          <a:lstStyle/>
          <a:p>
            <a:pPr algn="l" indent="0" marL="0">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Performance Optimization</a:t>
            </a:r>
            <a:endParaRPr lang="en-US" sz="1950" dirty="0"/>
          </a:p>
        </p:txBody>
      </p:sp>
      <p:sp>
        <p:nvSpPr>
          <p:cNvPr id="14" name="Text 12"/>
          <p:cNvSpPr/>
          <p:nvPr/>
        </p:nvSpPr>
        <p:spPr>
          <a:xfrm>
            <a:off x="992148" y="5508784"/>
            <a:ext cx="6025396" cy="127015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HTTPS is a prerequisite for modern web protocols like HTTP/2 and HTTP/3 (QUIC), which offer significant performance improvements through features like multiplexing and reduced latency.</a:t>
            </a:r>
            <a:endParaRPr lang="en-US" sz="1550" dirty="0"/>
          </a:p>
        </p:txBody>
      </p:sp>
      <p:sp>
        <p:nvSpPr>
          <p:cNvPr id="15" name="Shape 13"/>
          <p:cNvSpPr/>
          <p:nvPr/>
        </p:nvSpPr>
        <p:spPr>
          <a:xfrm>
            <a:off x="7414260" y="4881205"/>
            <a:ext cx="6422231" cy="2096095"/>
          </a:xfrm>
          <a:prstGeom prst="roundRect">
            <a:avLst>
              <a:gd name="adj" fmla="val 1420"/>
            </a:avLst>
          </a:prstGeom>
          <a:solidFill>
            <a:srgbClr val="E0E0EC"/>
          </a:solidFill>
          <a:ln/>
        </p:spPr>
      </p:sp>
      <p:sp>
        <p:nvSpPr>
          <p:cNvPr id="16" name="Text 14"/>
          <p:cNvSpPr/>
          <p:nvPr/>
        </p:nvSpPr>
        <p:spPr>
          <a:xfrm>
            <a:off x="7612618" y="5079563"/>
            <a:ext cx="3072646" cy="310158"/>
          </a:xfrm>
          <a:prstGeom prst="rect">
            <a:avLst/>
          </a:prstGeom>
          <a:noFill/>
          <a:ln/>
        </p:spPr>
        <p:txBody>
          <a:bodyPr wrap="none" lIns="0" tIns="0" rIns="0" bIns="0" rtlCol="0" anchor="t"/>
          <a:lstStyle/>
          <a:p>
            <a:pPr algn="l" indent="0" marL="0">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Compliance &amp; Regulations</a:t>
            </a:r>
            <a:endParaRPr lang="en-US" sz="1950" dirty="0"/>
          </a:p>
        </p:txBody>
      </p:sp>
      <p:sp>
        <p:nvSpPr>
          <p:cNvPr id="17" name="Text 15"/>
          <p:cNvSpPr/>
          <p:nvPr/>
        </p:nvSpPr>
        <p:spPr>
          <a:xfrm>
            <a:off x="7612618" y="5508784"/>
            <a:ext cx="6025515" cy="95261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Many industry standards and data privacy regulations, such as PCI DSS for payment processing and GDPR for data protection, mandate the use of HTTPS.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2025-06-28T10:12:22Z</dcterms:created>
  <dcterms:modified xsi:type="dcterms:W3CDTF">2025-06-28T10:12:22Z</dcterms:modified>
</cp:coreProperties>
</file>